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6"/>
  </p:notesMasterIdLst>
  <p:handoutMasterIdLst>
    <p:handoutMasterId r:id="rId27"/>
  </p:handoutMasterIdLst>
  <p:sldIdLst>
    <p:sldId id="263" r:id="rId2"/>
    <p:sldId id="290" r:id="rId3"/>
    <p:sldId id="270" r:id="rId4"/>
    <p:sldId id="282" r:id="rId5"/>
    <p:sldId id="291" r:id="rId6"/>
    <p:sldId id="280" r:id="rId7"/>
    <p:sldId id="285" r:id="rId8"/>
    <p:sldId id="286" r:id="rId9"/>
    <p:sldId id="287" r:id="rId10"/>
    <p:sldId id="288" r:id="rId11"/>
    <p:sldId id="293" r:id="rId12"/>
    <p:sldId id="294" r:id="rId13"/>
    <p:sldId id="292" r:id="rId14"/>
    <p:sldId id="295" r:id="rId15"/>
    <p:sldId id="305" r:id="rId16"/>
    <p:sldId id="297" r:id="rId17"/>
    <p:sldId id="300" r:id="rId18"/>
    <p:sldId id="299" r:id="rId19"/>
    <p:sldId id="303" r:id="rId20"/>
    <p:sldId id="298" r:id="rId21"/>
    <p:sldId id="307" r:id="rId22"/>
    <p:sldId id="296" r:id="rId23"/>
    <p:sldId id="302" r:id="rId24"/>
    <p:sldId id="281" r:id="rId2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ör Sabina, DIJ-KJA" initials="SSD" lastIdx="13" clrIdx="0">
    <p:extLst>
      <p:ext uri="{19B8F6BF-5375-455C-9EA6-DF929625EA0E}">
        <p15:presenceInfo xmlns:p15="http://schemas.microsoft.com/office/powerpoint/2012/main" userId="Stör Sabina, DIJ-KJ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161F"/>
    <a:srgbClr val="999999"/>
    <a:srgbClr val="DC121C"/>
    <a:srgbClr val="E2141E"/>
    <a:srgbClr val="F69CA0"/>
    <a:srgbClr val="F37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717" autoAdjust="0"/>
  </p:normalViewPr>
  <p:slideViewPr>
    <p:cSldViewPr showGuides="1">
      <p:cViewPr varScale="1">
        <p:scale>
          <a:sx n="116" d="100"/>
          <a:sy n="116" d="100"/>
        </p:scale>
        <p:origin x="84" y="204"/>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50" d="100"/>
          <a:sy n="150" d="100"/>
        </p:scale>
        <p:origin x="1272" y="-35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2479" y="249029"/>
            <a:ext cx="4282476" cy="336706"/>
          </a:xfrm>
          <a:prstGeom prst="rect">
            <a:avLst/>
          </a:prstGeom>
        </p:spPr>
        <p:txBody>
          <a:bodyPr vert="horz" lIns="0" tIns="0" rIns="0" bIns="0" rtlCol="0"/>
          <a:lstStyle>
            <a:lvl1pPr algn="l">
              <a:defRPr sz="1200"/>
            </a:lvl1pPr>
          </a:lstStyle>
          <a:p>
            <a:r>
              <a:rPr lang="de-CH" sz="900" dirty="0"/>
              <a:t>Kopfzeilentext</a:t>
            </a:r>
          </a:p>
        </p:txBody>
      </p:sp>
      <p:sp>
        <p:nvSpPr>
          <p:cNvPr id="3" name="Datumsplatzhalter 2"/>
          <p:cNvSpPr>
            <a:spLocks noGrp="1"/>
          </p:cNvSpPr>
          <p:nvPr>
            <p:ph type="dt" sz="quarter" idx="1"/>
          </p:nvPr>
        </p:nvSpPr>
        <p:spPr>
          <a:xfrm>
            <a:off x="5092527" y="249029"/>
            <a:ext cx="1232669" cy="336706"/>
          </a:xfrm>
          <a:prstGeom prst="rect">
            <a:avLst/>
          </a:prstGeom>
        </p:spPr>
        <p:txBody>
          <a:bodyPr vert="horz" lIns="0" tIns="0" rIns="0" bIns="0" rtlCol="0"/>
          <a:lstStyle>
            <a:lvl1pPr algn="r">
              <a:defRPr sz="1200"/>
            </a:lvl1pPr>
          </a:lstStyle>
          <a:p>
            <a:fld id="{EEC665CA-D682-48EC-95D2-126FD6449D65}" type="datetime1">
              <a:rPr lang="de-CH" sz="900" smtClean="0"/>
              <a:t>28.11.2022</a:t>
            </a:fld>
            <a:endParaRPr lang="de-CH" sz="900" dirty="0"/>
          </a:p>
        </p:txBody>
      </p:sp>
      <p:sp>
        <p:nvSpPr>
          <p:cNvPr id="4" name="Fußzeilenplatzhalter 3"/>
          <p:cNvSpPr>
            <a:spLocks noGrp="1"/>
          </p:cNvSpPr>
          <p:nvPr>
            <p:ph type="ftr" sz="quarter" idx="2"/>
          </p:nvPr>
        </p:nvSpPr>
        <p:spPr>
          <a:xfrm>
            <a:off x="472479" y="9215733"/>
            <a:ext cx="4282476" cy="359690"/>
          </a:xfrm>
          <a:prstGeom prst="rect">
            <a:avLst/>
          </a:prstGeom>
        </p:spPr>
        <p:txBody>
          <a:bodyPr vert="horz" lIns="0" tIns="0" rIns="0" bIns="0" rtlCol="0" anchor="b"/>
          <a:lstStyle>
            <a:lvl1pPr algn="l">
              <a:defRPr sz="1200"/>
            </a:lvl1pPr>
          </a:lstStyle>
          <a:p>
            <a:r>
              <a:rPr lang="de-CH" sz="900" dirty="0"/>
              <a:t>Fusszeilentext</a:t>
            </a:r>
          </a:p>
        </p:txBody>
      </p:sp>
      <p:sp>
        <p:nvSpPr>
          <p:cNvPr id="5" name="Foliennummernplatzhalter 4"/>
          <p:cNvSpPr>
            <a:spLocks noGrp="1"/>
          </p:cNvSpPr>
          <p:nvPr>
            <p:ph type="sldNum" sz="quarter" idx="3"/>
          </p:nvPr>
        </p:nvSpPr>
        <p:spPr>
          <a:xfrm>
            <a:off x="5092527" y="9215735"/>
            <a:ext cx="1232669" cy="359688"/>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504825" y="1352550"/>
            <a:ext cx="6035675" cy="3395663"/>
          </a:xfrm>
          <a:prstGeom prst="rect">
            <a:avLst/>
          </a:prstGeom>
          <a:noFill/>
          <a:ln w="3175">
            <a:solidFill>
              <a:prstClr val="black"/>
            </a:solidFill>
          </a:ln>
        </p:spPr>
        <p:txBody>
          <a:bodyPr vert="horz" lIns="91440" tIns="45720" rIns="91440" bIns="45720" rtlCol="0" anchor="ctr"/>
          <a:lstStyle/>
          <a:p>
            <a:endParaRPr lang="de-CH" dirty="0"/>
          </a:p>
        </p:txBody>
      </p:sp>
      <p:sp>
        <p:nvSpPr>
          <p:cNvPr id="14" name="Fußzeilenplatzhalter 13"/>
          <p:cNvSpPr>
            <a:spLocks noGrp="1"/>
          </p:cNvSpPr>
          <p:nvPr>
            <p:ph type="ftr" sz="quarter" idx="4"/>
          </p:nvPr>
        </p:nvSpPr>
        <p:spPr>
          <a:xfrm>
            <a:off x="768425" y="9731762"/>
            <a:ext cx="2210808" cy="194876"/>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14612" y="9731762"/>
            <a:ext cx="863510" cy="194876"/>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66621" y="5041490"/>
            <a:ext cx="5511501" cy="4221244"/>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192602" y="462286"/>
            <a:ext cx="2076877" cy="201618"/>
          </a:xfrm>
          <a:prstGeom prst="rect">
            <a:avLst/>
          </a:prstGeom>
        </p:spPr>
        <p:txBody>
          <a:bodyPr vert="horz" lIns="0" tIns="0" rIns="0" bIns="0" rtlCol="0"/>
          <a:lstStyle>
            <a:lvl1pPr algn="r">
              <a:defRPr sz="900"/>
            </a:lvl1pPr>
          </a:lstStyle>
          <a:p>
            <a:fld id="{A17AAF7D-4283-4014-80F4-26E915FEACF8}" type="datetime1">
              <a:rPr lang="de-CH" smtClean="0"/>
              <a:t>28.11.2022</a:t>
            </a:fld>
            <a:endParaRPr lang="de-CH" dirty="0"/>
          </a:p>
        </p:txBody>
      </p:sp>
      <p:sp>
        <p:nvSpPr>
          <p:cNvPr id="18" name="Kopfzeilenplatzhalter 17"/>
          <p:cNvSpPr>
            <a:spLocks noGrp="1"/>
          </p:cNvSpPr>
          <p:nvPr>
            <p:ph type="hdr" sz="quarter"/>
          </p:nvPr>
        </p:nvSpPr>
        <p:spPr>
          <a:xfrm>
            <a:off x="757978" y="468975"/>
            <a:ext cx="3220500" cy="194929"/>
          </a:xfrm>
          <a:prstGeom prst="rect">
            <a:avLst/>
          </a:prstGeom>
        </p:spPr>
        <p:txBody>
          <a:bodyPr vert="horz" lIns="0" tIns="0" rIns="0" bIns="0" rtlCol="0"/>
          <a:lstStyle>
            <a:lvl1pPr algn="l">
              <a:defRPr sz="900"/>
            </a:lvl1pPr>
          </a:lstStyle>
          <a:p>
            <a:r>
              <a:rPr lang="de-CH" dirty="0"/>
              <a:t>Kopfzeilentext</a:t>
            </a:r>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r>
              <a:rPr lang="de-CH" dirty="0" smtClean="0">
                <a:solidFill>
                  <a:srgbClr val="FF0000"/>
                </a:solidFill>
              </a:rPr>
              <a:t>Evtl. noch Folie mit Agenda einfügen (einfach zu Beginn der Veranstaltung/des Foliensatzes)</a:t>
            </a:r>
            <a:endParaRPr lang="de-CH" dirty="0">
              <a:solidFill>
                <a:srgbClr val="FF0000"/>
              </a:solidFill>
            </a:endParaRPr>
          </a:p>
        </p:txBody>
      </p:sp>
      <p:sp>
        <p:nvSpPr>
          <p:cNvPr id="4" name="Foliennummernplatzhalter 3"/>
          <p:cNvSpPr>
            <a:spLocks noGrp="1"/>
          </p:cNvSpPr>
          <p:nvPr>
            <p:ph type="sldNum" sz="quarter" idx="10"/>
          </p:nvPr>
        </p:nvSpPr>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425184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2582887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329389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4135389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r>
              <a:rPr lang="fr-CH" dirty="0" smtClean="0"/>
              <a:t>Les problèmes sont reconnus. </a:t>
            </a:r>
          </a:p>
          <a:p>
            <a:r>
              <a:rPr lang="fr-CH" dirty="0" smtClean="0"/>
              <a:t>Cas de figure regrettables concernant les prestations ambulatoires par rapport aux cas de prestations résidentielles et aux combinaisons entre les prestations</a:t>
            </a:r>
          </a:p>
          <a:p>
            <a:endParaRPr lang="fr-CH" dirty="0" smtClean="0"/>
          </a:p>
          <a:p>
            <a:r>
              <a:rPr lang="fr-CH" dirty="0" smtClean="0"/>
              <a:t>Forte progression</a:t>
            </a:r>
          </a:p>
          <a:p>
            <a:endParaRPr lang="fr-CH" dirty="0" smtClean="0"/>
          </a:p>
          <a:p>
            <a:r>
              <a:rPr lang="fr-CH" dirty="0" smtClean="0"/>
              <a:t>La situation de l’endettement n’est pas prise en considération. </a:t>
            </a:r>
          </a:p>
          <a:p>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13</a:t>
            </a:fld>
            <a:endParaRPr lang="de-CH" dirty="0"/>
          </a:p>
        </p:txBody>
      </p:sp>
    </p:spTree>
    <p:extLst>
      <p:ext uri="{BB962C8B-B14F-4D97-AF65-F5344CB8AC3E}">
        <p14:creationId xmlns:p14="http://schemas.microsoft.com/office/powerpoint/2010/main" val="1626565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935913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3C81C81-E364-4366-A610-2DB15FF98538}" type="slidenum">
              <a:rPr lang="de-CH" smtClean="0"/>
              <a:pPr/>
              <a:t>15</a:t>
            </a:fld>
            <a:endParaRPr lang="de-CH" dirty="0"/>
          </a:p>
        </p:txBody>
      </p:sp>
    </p:spTree>
    <p:extLst>
      <p:ext uri="{BB962C8B-B14F-4D97-AF65-F5344CB8AC3E}">
        <p14:creationId xmlns:p14="http://schemas.microsoft.com/office/powerpoint/2010/main" val="422274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3C81C81-E364-4366-A610-2DB15FF98538}" type="slidenum">
              <a:rPr lang="de-CH" smtClean="0"/>
              <a:pPr/>
              <a:t>16</a:t>
            </a:fld>
            <a:endParaRPr lang="de-CH" dirty="0"/>
          </a:p>
        </p:txBody>
      </p:sp>
    </p:spTree>
    <p:extLst>
      <p:ext uri="{BB962C8B-B14F-4D97-AF65-F5344CB8AC3E}">
        <p14:creationId xmlns:p14="http://schemas.microsoft.com/office/powerpoint/2010/main" val="357996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3C81C81-E364-4366-A610-2DB15FF98538}" type="slidenum">
              <a:rPr lang="de-CH" smtClean="0"/>
              <a:pPr/>
              <a:t>17</a:t>
            </a:fld>
            <a:endParaRPr lang="de-CH" dirty="0"/>
          </a:p>
        </p:txBody>
      </p:sp>
    </p:spTree>
    <p:extLst>
      <p:ext uri="{BB962C8B-B14F-4D97-AF65-F5344CB8AC3E}">
        <p14:creationId xmlns:p14="http://schemas.microsoft.com/office/powerpoint/2010/main" val="1032189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24</a:t>
            </a:fld>
            <a:endParaRPr lang="de-CH" dirty="0"/>
          </a:p>
        </p:txBody>
      </p:sp>
    </p:spTree>
    <p:extLst>
      <p:ext uri="{BB962C8B-B14F-4D97-AF65-F5344CB8AC3E}">
        <p14:creationId xmlns:p14="http://schemas.microsoft.com/office/powerpoint/2010/main" val="88069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320769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219943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a:t>
            </a:fld>
            <a:endParaRPr lang="de-CH" dirty="0"/>
          </a:p>
        </p:txBody>
      </p:sp>
    </p:spTree>
    <p:extLst>
      <p:ext uri="{BB962C8B-B14F-4D97-AF65-F5344CB8AC3E}">
        <p14:creationId xmlns:p14="http://schemas.microsoft.com/office/powerpoint/2010/main" val="65730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166826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50035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r>
              <a:rPr lang="de-CH" dirty="0" smtClean="0"/>
              <a:t>Indiquer la délimitation avec la prestation fournie par les centres de puériculture</a:t>
            </a:r>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293339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8</a:t>
            </a:fld>
            <a:endParaRPr lang="de-CH" dirty="0"/>
          </a:p>
        </p:txBody>
      </p:sp>
    </p:spTree>
    <p:extLst>
      <p:ext uri="{BB962C8B-B14F-4D97-AF65-F5344CB8AC3E}">
        <p14:creationId xmlns:p14="http://schemas.microsoft.com/office/powerpoint/2010/main" val="227185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04825" y="1352550"/>
            <a:ext cx="6035675" cy="3395663"/>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9</a:t>
            </a:fld>
            <a:endParaRPr lang="de-CH" dirty="0"/>
          </a:p>
        </p:txBody>
      </p:sp>
    </p:spTree>
    <p:extLst>
      <p:ext uri="{BB962C8B-B14F-4D97-AF65-F5344CB8AC3E}">
        <p14:creationId xmlns:p14="http://schemas.microsoft.com/office/powerpoint/2010/main" val="407576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lvl1pPr>
          </a:lstStyle>
          <a:p>
            <a:r>
              <a:rPr lang="de-CH" dirty="0"/>
              <a:t>Titel (maximal zwei Zeilen)</a:t>
            </a:r>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p>
            <a:fld id="{D8188CD8-7FF1-4ED3-8276-926FEB01991B}" type="datetime4">
              <a:rPr lang="de-CH" smtClean="0"/>
              <a:t>28. November 2022</a:t>
            </a:fld>
            <a:endParaRPr lang="de-CH" dirty="0"/>
          </a:p>
        </p:txBody>
      </p:sp>
      <p:sp>
        <p:nvSpPr>
          <p:cNvPr id="9" name="Fußzeilenplatzhalter 8"/>
          <p:cNvSpPr>
            <a:spLocks noGrp="1"/>
          </p:cNvSpPr>
          <p:nvPr>
            <p:ph type="ftr" sz="quarter" idx="11"/>
          </p:nvPr>
        </p:nvSpPr>
        <p:spPr/>
        <p:txBody>
          <a:bodyPr/>
          <a:lstStyle/>
          <a:p>
            <a:r>
              <a:rPr lang="de-CH" dirty="0"/>
              <a:t>Klassifizierung: intern / vertraulich / geheim</a:t>
            </a:r>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rgbClr val="EA161F"/>
                </a:solidFill>
                <a:latin typeface="Arial" panose="020B0604020202020204" pitchFamily="34" charset="0"/>
                <a:cs typeface="Arial" panose="020B0604020202020204" pitchFamily="34" charset="0"/>
              </a:defRPr>
            </a:lvl1pPr>
          </a:lstStyle>
          <a:p>
            <a:pPr lvl="0"/>
            <a:r>
              <a:rPr lang="de-DE" dirty="0"/>
              <a:t>Spitzmarke hinzufügen</a:t>
            </a:r>
            <a:endParaRPr lang="de-CH" dirty="0"/>
          </a:p>
        </p:txBody>
      </p:sp>
      <p:sp>
        <p:nvSpPr>
          <p:cNvPr id="11" name="Textplatzhalter 4">
            <a:extLst>
              <a:ext uri="{FF2B5EF4-FFF2-40B4-BE49-F238E27FC236}">
                <a16:creationId xmlns:a16="http://schemas.microsoft.com/office/drawing/2014/main" id="{F6BA63E4-E10F-4E0A-91F5-2A2F84225353}"/>
              </a:ext>
            </a:extLst>
          </p:cNvPr>
          <p:cNvSpPr>
            <a:spLocks noGrp="1"/>
          </p:cNvSpPr>
          <p:nvPr>
            <p:ph type="body" sz="quarter" idx="14" hasCustomPrompt="1"/>
          </p:nvPr>
        </p:nvSpPr>
        <p:spPr>
          <a:xfrm>
            <a:off x="839788" y="6033704"/>
            <a:ext cx="5256212" cy="430643"/>
          </a:xfrm>
        </p:spPr>
        <p:txBody>
          <a:bodyPr anchor="b"/>
          <a:lstStyle>
            <a:lvl1pPr>
              <a:defRPr sz="1300" b="0" spc="0" baseline="0">
                <a:solidFill>
                  <a:schemeClr val="tx1"/>
                </a:solidFill>
                <a:latin typeface="Arial" panose="020B0604020202020204" pitchFamily="34" charset="0"/>
                <a:cs typeface="Arial" panose="020B0604020202020204" pitchFamily="34" charset="0"/>
              </a:defRPr>
            </a:lvl1pPr>
          </a:lstStyle>
          <a:p>
            <a:pPr lvl="0"/>
            <a:r>
              <a:rPr lang="de-DE" dirty="0"/>
              <a:t>Referent/-in</a:t>
            </a:r>
            <a:br>
              <a:rPr lang="de-DE" dirty="0"/>
            </a:br>
            <a:r>
              <a:rPr lang="de-DE" dirty="0"/>
              <a:t>Organisationseinheit</a:t>
            </a:r>
            <a:endParaRPr lang="de-CH" dirty="0"/>
          </a:p>
        </p:txBody>
      </p:sp>
    </p:spTree>
    <p:extLst>
      <p:ext uri="{BB962C8B-B14F-4D97-AF65-F5344CB8AC3E}">
        <p14:creationId xmlns:p14="http://schemas.microsoft.com/office/powerpoint/2010/main" val="133853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sz="half" idx="1" hasCustomPrompt="1"/>
          </p:nvPr>
        </p:nvSpPr>
        <p:spPr>
          <a:xfrm>
            <a:off x="838200" y="1852612"/>
            <a:ext cx="5329808" cy="4672800"/>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6493098" y="1852612"/>
            <a:ext cx="5329015" cy="4672799"/>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8" name="Datumsplatzhalter 7"/>
          <p:cNvSpPr>
            <a:spLocks noGrp="1"/>
          </p:cNvSpPr>
          <p:nvPr>
            <p:ph type="dt" sz="half" idx="10"/>
          </p:nvPr>
        </p:nvSpPr>
        <p:spPr/>
        <p:txBody>
          <a:bodyPr/>
          <a:lstStyle/>
          <a:p>
            <a:fld id="{8DD1B167-7135-43F3-AEAE-A730821D191A}" type="datetime4">
              <a:rPr lang="de-CH" smtClean="0"/>
              <a:t>28. November 2022</a:t>
            </a:fld>
            <a:endParaRPr lang="de-CH" dirty="0"/>
          </a:p>
        </p:txBody>
      </p:sp>
      <p:sp>
        <p:nvSpPr>
          <p:cNvPr id="9" name="Fußzeilenplatzhalter 8"/>
          <p:cNvSpPr>
            <a:spLocks noGrp="1"/>
          </p:cNvSpPr>
          <p:nvPr>
            <p:ph type="ftr" sz="quarter" idx="11"/>
          </p:nvPr>
        </p:nvSpPr>
        <p:spPr/>
        <p:txBody>
          <a:bodyPr/>
          <a:lstStyle/>
          <a:p>
            <a:r>
              <a:rPr lang="de-CH" dirty="0"/>
              <a:t>Klassifizierung: intern / vertraulich / geheim</a:t>
            </a:r>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318625855"/>
      </p:ext>
    </p:extLst>
  </p:cSld>
  <p:clrMapOvr>
    <a:masterClrMapping/>
  </p:clrMapOvr>
  <p:extLst>
    <p:ext uri="{DCECCB84-F9BA-43D5-87BE-67443E8EF086}">
      <p15:sldGuideLst xmlns:p15="http://schemas.microsoft.com/office/powerpoint/2012/main">
        <p15:guide id="1" pos="39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8" name="Datumsplatzhalter 7"/>
          <p:cNvSpPr>
            <a:spLocks noGrp="1"/>
          </p:cNvSpPr>
          <p:nvPr>
            <p:ph type="dt" sz="half" idx="10"/>
          </p:nvPr>
        </p:nvSpPr>
        <p:spPr/>
        <p:txBody>
          <a:bodyPr/>
          <a:lstStyle/>
          <a:p>
            <a:fld id="{A4596CBD-DD5D-4F61-A35A-2BDD2301218D}" type="datetime4">
              <a:rPr lang="de-CH" smtClean="0"/>
              <a:t>28. November 2022</a:t>
            </a:fld>
            <a:endParaRPr lang="de-CH" dirty="0"/>
          </a:p>
        </p:txBody>
      </p:sp>
      <p:sp>
        <p:nvSpPr>
          <p:cNvPr id="9" name="Fußzeilenplatzhalter 8"/>
          <p:cNvSpPr>
            <a:spLocks noGrp="1"/>
          </p:cNvSpPr>
          <p:nvPr>
            <p:ph type="ftr" sz="quarter" idx="11"/>
          </p:nvPr>
        </p:nvSpPr>
        <p:spPr/>
        <p:txBody>
          <a:bodyPr/>
          <a:lstStyle/>
          <a:p>
            <a:r>
              <a:rPr lang="de-CH" dirty="0"/>
              <a:t>Klassifizierung: intern / vertraulich / geheim</a:t>
            </a:r>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2" name="Bildplatzhalter 4">
            <a:extLst>
              <a:ext uri="{FF2B5EF4-FFF2-40B4-BE49-F238E27FC236}">
                <a16:creationId xmlns:a16="http://schemas.microsoft.com/office/drawing/2014/main" id="{BDCA4218-6304-434F-B7B6-74DF28EC09A3}"/>
              </a:ext>
            </a:extLst>
          </p:cNvPr>
          <p:cNvSpPr>
            <a:spLocks noGrp="1"/>
          </p:cNvSpPr>
          <p:nvPr>
            <p:ph type="pic" sz="quarter" idx="13"/>
          </p:nvPr>
        </p:nvSpPr>
        <p:spPr>
          <a:xfrm>
            <a:off x="6492304" y="1916832"/>
            <a:ext cx="5329808" cy="4507035"/>
          </a:xfrm>
          <a:pattFill prst="lgCheck">
            <a:fgClr>
              <a:schemeClr val="bg1">
                <a:lumMod val="85000"/>
              </a:schemeClr>
            </a:fgClr>
            <a:bgClr>
              <a:schemeClr val="bg1"/>
            </a:bgClr>
          </a:pattFill>
        </p:spPr>
        <p:txBody>
          <a:bodyPr tIns="720000" anchor="ctr"/>
          <a:lstStyle>
            <a:lvl1pPr algn="ctr">
              <a:defRPr sz="1200"/>
            </a:lvl1pPr>
          </a:lstStyle>
          <a:p>
            <a:r>
              <a:rPr lang="de-DE" dirty="0" smtClean="0"/>
              <a:t>Bild durch Klicken auf Symbol hinzufügen</a:t>
            </a:r>
            <a:endParaRPr lang="de-CH" dirty="0"/>
          </a:p>
        </p:txBody>
      </p:sp>
      <p:sp>
        <p:nvSpPr>
          <p:cNvPr id="11" name="Inhaltsplatzhalter 2">
            <a:extLst>
              <a:ext uri="{FF2B5EF4-FFF2-40B4-BE49-F238E27FC236}">
                <a16:creationId xmlns:a16="http://schemas.microsoft.com/office/drawing/2014/main" id="{FC1C5F14-3075-4FD1-945B-02DE33860C0E}"/>
              </a:ext>
            </a:extLst>
          </p:cNvPr>
          <p:cNvSpPr>
            <a:spLocks noGrp="1"/>
          </p:cNvSpPr>
          <p:nvPr>
            <p:ph sz="half" idx="1" hasCustomPrompt="1"/>
          </p:nvPr>
        </p:nvSpPr>
        <p:spPr>
          <a:xfrm>
            <a:off x="838200" y="1852612"/>
            <a:ext cx="5329808" cy="4672800"/>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143935081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8" name="Datumsplatzhalter 7"/>
          <p:cNvSpPr>
            <a:spLocks noGrp="1"/>
          </p:cNvSpPr>
          <p:nvPr>
            <p:ph type="dt" sz="half" idx="10"/>
          </p:nvPr>
        </p:nvSpPr>
        <p:spPr/>
        <p:txBody>
          <a:bodyPr/>
          <a:lstStyle/>
          <a:p>
            <a:fld id="{1DF9B2EE-0AB2-4AEE-914F-EB9E33FEECB6}" type="datetime4">
              <a:rPr lang="de-CH" smtClean="0"/>
              <a:t>28. November 2022</a:t>
            </a:fld>
            <a:endParaRPr lang="de-CH" dirty="0"/>
          </a:p>
        </p:txBody>
      </p:sp>
      <p:sp>
        <p:nvSpPr>
          <p:cNvPr id="9" name="Fußzeilenplatzhalter 8"/>
          <p:cNvSpPr>
            <a:spLocks noGrp="1"/>
          </p:cNvSpPr>
          <p:nvPr>
            <p:ph type="ftr" sz="quarter" idx="11"/>
          </p:nvPr>
        </p:nvSpPr>
        <p:spPr/>
        <p:txBody>
          <a:bodyPr/>
          <a:lstStyle/>
          <a:p>
            <a:r>
              <a:rPr lang="de-CH" dirty="0"/>
              <a:t>Klassifizierung: intern / vertraulich / geheim</a:t>
            </a:r>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4" name="Bildplatzhalter 4">
            <a:extLst>
              <a:ext uri="{FF2B5EF4-FFF2-40B4-BE49-F238E27FC236}">
                <a16:creationId xmlns:a16="http://schemas.microsoft.com/office/drawing/2014/main" id="{B7494CC6-D926-49A7-9F3F-4C583660BC8C}"/>
              </a:ext>
            </a:extLst>
          </p:cNvPr>
          <p:cNvSpPr>
            <a:spLocks noGrp="1"/>
          </p:cNvSpPr>
          <p:nvPr>
            <p:ph type="pic" sz="quarter" idx="15"/>
          </p:nvPr>
        </p:nvSpPr>
        <p:spPr>
          <a:xfrm>
            <a:off x="839788" y="1916831"/>
            <a:ext cx="5329808" cy="4507035"/>
          </a:xfrm>
          <a:pattFill prst="lgCheck">
            <a:fgClr>
              <a:schemeClr val="bg1">
                <a:lumMod val="85000"/>
              </a:schemeClr>
            </a:fgClr>
            <a:bgClr>
              <a:schemeClr val="bg1"/>
            </a:bgClr>
          </a:pattFill>
        </p:spPr>
        <p:txBody>
          <a:bodyPr tIns="720000" anchor="ctr"/>
          <a:lstStyle>
            <a:lvl1pPr algn="ctr">
              <a:defRPr sz="1200"/>
            </a:lvl1pPr>
          </a:lstStyle>
          <a:p>
            <a:r>
              <a:rPr lang="de-DE" dirty="0" smtClean="0"/>
              <a:t>Bild durch Klicken auf Symbol hinzufügen</a:t>
            </a:r>
            <a:endParaRPr lang="de-CH" dirty="0"/>
          </a:p>
        </p:txBody>
      </p:sp>
      <p:sp>
        <p:nvSpPr>
          <p:cNvPr id="11" name="Inhaltsplatzhalter 3">
            <a:extLst>
              <a:ext uri="{FF2B5EF4-FFF2-40B4-BE49-F238E27FC236}">
                <a16:creationId xmlns:a16="http://schemas.microsoft.com/office/drawing/2014/main" id="{FFF4BFA1-D66B-4323-A031-D7779026D276}"/>
              </a:ext>
            </a:extLst>
          </p:cNvPr>
          <p:cNvSpPr>
            <a:spLocks noGrp="1"/>
          </p:cNvSpPr>
          <p:nvPr>
            <p:ph sz="half" idx="2" hasCustomPrompt="1"/>
          </p:nvPr>
        </p:nvSpPr>
        <p:spPr>
          <a:xfrm>
            <a:off x="6493098" y="1852612"/>
            <a:ext cx="5329015" cy="4672799"/>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30020392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7" name="Datumsplatzhalter 6"/>
          <p:cNvSpPr>
            <a:spLocks noGrp="1"/>
          </p:cNvSpPr>
          <p:nvPr>
            <p:ph type="dt" sz="half" idx="10"/>
          </p:nvPr>
        </p:nvSpPr>
        <p:spPr/>
        <p:txBody>
          <a:bodyPr/>
          <a:lstStyle/>
          <a:p>
            <a:fld id="{EAA4AD0E-3E40-4A4C-8A31-E1A9AB0C5623}" type="datetime4">
              <a:rPr lang="de-CH" smtClean="0"/>
              <a:t>28. November 2022</a:t>
            </a:fld>
            <a:endParaRPr lang="de-CH" dirty="0"/>
          </a:p>
        </p:txBody>
      </p:sp>
      <p:sp>
        <p:nvSpPr>
          <p:cNvPr id="8" name="Fußzeilenplatzhalter 7"/>
          <p:cNvSpPr>
            <a:spLocks noGrp="1"/>
          </p:cNvSpPr>
          <p:nvPr>
            <p:ph type="ftr" sz="quarter" idx="11"/>
          </p:nvPr>
        </p:nvSpPr>
        <p:spPr/>
        <p:txBody>
          <a:bodyPr/>
          <a:lstStyle/>
          <a:p>
            <a:r>
              <a:rPr lang="de-CH" dirty="0"/>
              <a:t>Klassifizierung: intern / vertraulich / geheim</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Bildplatzhalter 4">
            <a:extLst>
              <a:ext uri="{FF2B5EF4-FFF2-40B4-BE49-F238E27FC236}">
                <a16:creationId xmlns:a16="http://schemas.microsoft.com/office/drawing/2014/main" id="{A79F27DF-F3EE-4D6E-866F-A71D2FB41AF5}"/>
              </a:ext>
            </a:extLst>
          </p:cNvPr>
          <p:cNvSpPr>
            <a:spLocks noGrp="1"/>
          </p:cNvSpPr>
          <p:nvPr>
            <p:ph type="pic" sz="quarter" idx="15"/>
          </p:nvPr>
        </p:nvSpPr>
        <p:spPr>
          <a:xfrm>
            <a:off x="839787" y="1916831"/>
            <a:ext cx="10982325" cy="4507035"/>
          </a:xfrm>
          <a:pattFill prst="lgCheck">
            <a:fgClr>
              <a:schemeClr val="bg1">
                <a:lumMod val="85000"/>
              </a:schemeClr>
            </a:fgClr>
            <a:bgClr>
              <a:schemeClr val="bg1"/>
            </a:bgClr>
          </a:pattFill>
        </p:spPr>
        <p:txBody>
          <a:bodyPr tIns="720000" anchor="ctr"/>
          <a:lstStyle>
            <a:lvl1pPr algn="ctr">
              <a:defRPr sz="1200"/>
            </a:lvl1pPr>
          </a:lstStyle>
          <a:p>
            <a:r>
              <a:rPr lang="de-DE" dirty="0" smtClean="0"/>
              <a:t>Bild durch Klicken auf Symbol hinzufügen</a:t>
            </a:r>
            <a:endParaRPr lang="de-CH" dirty="0"/>
          </a:p>
        </p:txBody>
      </p:sp>
    </p:spTree>
    <p:extLst>
      <p:ext uri="{BB962C8B-B14F-4D97-AF65-F5344CB8AC3E}">
        <p14:creationId xmlns:p14="http://schemas.microsoft.com/office/powerpoint/2010/main" val="245175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6" name="Datumsplatzhalter 5"/>
          <p:cNvSpPr>
            <a:spLocks noGrp="1"/>
          </p:cNvSpPr>
          <p:nvPr>
            <p:ph type="dt" sz="half" idx="10"/>
          </p:nvPr>
        </p:nvSpPr>
        <p:spPr/>
        <p:txBody>
          <a:bodyPr/>
          <a:lstStyle/>
          <a:p>
            <a:fld id="{3084B0DB-8B37-4DE6-B20E-758F84ADAD1D}" type="datetime4">
              <a:rPr lang="de-CH" smtClean="0"/>
              <a:t>28. November 2022</a:t>
            </a:fld>
            <a:endParaRPr lang="de-CH" dirty="0"/>
          </a:p>
        </p:txBody>
      </p:sp>
      <p:sp>
        <p:nvSpPr>
          <p:cNvPr id="7" name="Fußzeilenplatzhalter 6"/>
          <p:cNvSpPr>
            <a:spLocks noGrp="1"/>
          </p:cNvSpPr>
          <p:nvPr>
            <p:ph type="ftr" sz="quarter" idx="11"/>
          </p:nvPr>
        </p:nvSpPr>
        <p:spPr/>
        <p:txBody>
          <a:bodyPr/>
          <a:lstStyle/>
          <a:p>
            <a:r>
              <a:rPr lang="de-CH" dirty="0"/>
              <a:t>Klassifizierung: intern / vertraulich / geheim</a:t>
            </a:r>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837984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6A74091E-89C7-4DA0-88E9-E17602D8A5F2}" type="datetime4">
              <a:rPr lang="de-CH" smtClean="0"/>
              <a:t>28. November 2022</a:t>
            </a:fld>
            <a:endParaRPr lang="de-CH" dirty="0"/>
          </a:p>
        </p:txBody>
      </p:sp>
      <p:sp>
        <p:nvSpPr>
          <p:cNvPr id="6" name="Fußzeilenplatzhalter 5"/>
          <p:cNvSpPr>
            <a:spLocks noGrp="1"/>
          </p:cNvSpPr>
          <p:nvPr>
            <p:ph type="ftr" sz="quarter" idx="11"/>
          </p:nvPr>
        </p:nvSpPr>
        <p:spPr/>
        <p:txBody>
          <a:bodyPr/>
          <a:lstStyle/>
          <a:p>
            <a:r>
              <a:rPr lang="de-CH" dirty="0"/>
              <a:t>Klassifizierung: intern / vertraulich / geheim</a:t>
            </a:r>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Bild (hell) ">
    <p:spTree>
      <p:nvGrpSpPr>
        <p:cNvPr id="1" name=""/>
        <p:cNvGrpSpPr/>
        <p:nvPr/>
      </p:nvGrpSpPr>
      <p:grpSpPr>
        <a:xfrm>
          <a:off x="0" y="0"/>
          <a:ext cx="0" cy="0"/>
          <a:chOff x="0" y="0"/>
          <a:chExt cx="0" cy="0"/>
        </a:xfrm>
      </p:grpSpPr>
      <p:sp>
        <p:nvSpPr>
          <p:cNvPr id="14" name="Bildplatzhalter 4">
            <a:extLst>
              <a:ext uri="{FF2B5EF4-FFF2-40B4-BE49-F238E27FC236}">
                <a16:creationId xmlns:a16="http://schemas.microsoft.com/office/drawing/2014/main" id="{60DBF63A-340F-460B-96E6-FC454B3EB6E5}"/>
              </a:ext>
            </a:extLst>
          </p:cNvPr>
          <p:cNvSpPr>
            <a:spLocks noGrp="1"/>
          </p:cNvSpPr>
          <p:nvPr>
            <p:ph type="pic" sz="quarter" idx="17" hasCustomPrompt="1"/>
          </p:nvPr>
        </p:nvSpPr>
        <p:spPr>
          <a:xfrm>
            <a:off x="0" y="0"/>
            <a:ext cx="12192000" cy="6858000"/>
          </a:xfrm>
          <a:pattFill prst="lgCheck">
            <a:fgClr>
              <a:schemeClr val="bg1">
                <a:lumMod val="85000"/>
              </a:schemeClr>
            </a:fgClr>
            <a:bgClr>
              <a:schemeClr val="bg1"/>
            </a:bgClr>
          </a:pattFill>
        </p:spPr>
        <p:txBody>
          <a:bodyPr lIns="9432000" tIns="720000" rIns="360000" anchor="ctr"/>
          <a:lstStyle>
            <a:lvl1pPr algn="l">
              <a:defRPr sz="1200">
                <a:solidFill>
                  <a:schemeClr val="accent1">
                    <a:lumMod val="60000"/>
                    <a:lumOff val="40000"/>
                  </a:schemeClr>
                </a:solidFill>
              </a:defRPr>
            </a:lvl1pPr>
          </a:lstStyle>
          <a:p>
            <a:r>
              <a:rPr lang="de-CH" dirty="0"/>
              <a:t>Hintergrundbild durch «Drag &amp; Drop» in den Bildplatzhalter ziehen.</a:t>
            </a:r>
          </a:p>
        </p:txBody>
      </p:sp>
      <p:sp>
        <p:nvSpPr>
          <p:cNvPr id="8" name="Textplatzhalter 7">
            <a:extLst>
              <a:ext uri="{FF2B5EF4-FFF2-40B4-BE49-F238E27FC236}">
                <a16:creationId xmlns:a16="http://schemas.microsoft.com/office/drawing/2014/main" id="{6A410D26-1556-455F-8E0C-7721F22645DD}"/>
              </a:ext>
            </a:extLst>
          </p:cNvPr>
          <p:cNvSpPr>
            <a:spLocks noGrp="1"/>
          </p:cNvSpPr>
          <p:nvPr>
            <p:ph type="body" sz="quarter" idx="18" hasCustomPrompt="1"/>
          </p:nvPr>
        </p:nvSpPr>
        <p:spPr>
          <a:xfrm>
            <a:off x="-240704" y="0"/>
            <a:ext cx="168696" cy="6858000"/>
          </a:xfrm>
          <a:solidFill>
            <a:srgbClr val="FFFFFF">
              <a:alpha val="69804"/>
            </a:srgbClr>
          </a:solidFill>
        </p:spPr>
        <p:txBody>
          <a:bodyPr vert="vert270" lIns="18000" rIns="18000" anchor="t"/>
          <a:lstStyle>
            <a:lvl1pPr algn="r">
              <a:defRPr sz="820">
                <a:solidFill>
                  <a:schemeClr val="bg2"/>
                </a:solidFill>
              </a:defRPr>
            </a:lvl1pPr>
          </a:lstStyle>
          <a:p>
            <a:pPr lvl="0"/>
            <a:r>
              <a:rPr lang="de-DE" dirty="0"/>
              <a:t>Helle transparente Fläche – kann über das Hintergrundbild gezogen werden.</a:t>
            </a:r>
            <a:endParaRPr lang="de-CH" dirty="0"/>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lvl1pPr>
              <a:defRPr>
                <a:solidFill>
                  <a:schemeClr val="tx1"/>
                </a:solidFill>
              </a:defRPr>
            </a:lvl1pPr>
          </a:lstStyle>
          <a:p>
            <a:fld id="{5FE384C9-A36A-4C51-A757-4015A728520B}" type="datetime4">
              <a:rPr lang="de-CH" smtClean="0"/>
              <a:t>28. November 2022</a:t>
            </a:fld>
            <a:endParaRPr lang="de-CH" dirty="0"/>
          </a:p>
        </p:txBody>
      </p:sp>
      <p:sp>
        <p:nvSpPr>
          <p:cNvPr id="9" name="Fußzeilenplatzhalter 8"/>
          <p:cNvSpPr>
            <a:spLocks noGrp="1"/>
          </p:cNvSpPr>
          <p:nvPr>
            <p:ph type="ftr" sz="quarter" idx="11"/>
          </p:nvPr>
        </p:nvSpPr>
        <p:spPr/>
        <p:txBody>
          <a:bodyPr/>
          <a:lstStyle>
            <a:lvl1pPr>
              <a:defRPr>
                <a:solidFill>
                  <a:schemeClr val="tx1"/>
                </a:solidFill>
              </a:defRPr>
            </a:lvl1pPr>
          </a:lstStyle>
          <a:p>
            <a:r>
              <a:rPr lang="de-CH" dirty="0"/>
              <a:t>Klassifizierung: intern / vertraulich / geheim</a:t>
            </a:r>
          </a:p>
        </p:txBody>
      </p:sp>
      <p:sp>
        <p:nvSpPr>
          <p:cNvPr id="10" name="Foliennummernplatzhalter 9"/>
          <p:cNvSpPr>
            <a:spLocks noGrp="1"/>
          </p:cNvSpPr>
          <p:nvPr>
            <p:ph type="sldNum" sz="quarter" idx="12"/>
          </p:nvPr>
        </p:nvSpPr>
        <p:spPr/>
        <p:txBody>
          <a:bodyPr/>
          <a:lstStyle>
            <a:lvl1pPr>
              <a:defRPr>
                <a:solidFill>
                  <a:schemeClr val="tx1"/>
                </a:solidFill>
              </a:defRPr>
            </a:lvl1p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rgbClr val="EA161F"/>
                </a:solidFill>
                <a:latin typeface="Arial" panose="020B0604020202020204" pitchFamily="34" charset="0"/>
                <a:cs typeface="Arial" panose="020B0604020202020204" pitchFamily="34" charset="0"/>
              </a:defRPr>
            </a:lvl1pPr>
          </a:lstStyle>
          <a:p>
            <a:pPr lvl="0"/>
            <a:r>
              <a:rPr lang="de-DE" dirty="0"/>
              <a:t>Spitzmarke hinzufügen</a:t>
            </a:r>
            <a:endParaRPr lang="de-CH" dirty="0"/>
          </a:p>
        </p:txBody>
      </p:sp>
      <p:sp>
        <p:nvSpPr>
          <p:cNvPr id="13" name="Textplatzhalter 4">
            <a:extLst>
              <a:ext uri="{FF2B5EF4-FFF2-40B4-BE49-F238E27FC236}">
                <a16:creationId xmlns:a16="http://schemas.microsoft.com/office/drawing/2014/main" id="{85EFC2AA-536C-4AE6-B953-354A6935FCE4}"/>
              </a:ext>
            </a:extLst>
          </p:cNvPr>
          <p:cNvSpPr>
            <a:spLocks noGrp="1"/>
          </p:cNvSpPr>
          <p:nvPr>
            <p:ph type="body" sz="quarter" idx="16" hasCustomPrompt="1"/>
          </p:nvPr>
        </p:nvSpPr>
        <p:spPr>
          <a:xfrm>
            <a:off x="291600" y="180000"/>
            <a:ext cx="1483200" cy="694800"/>
          </a:xfrm>
          <a:blipFill>
            <a:blip r:embed="rId2"/>
            <a:stretch>
              <a:fillRect/>
            </a:stretch>
          </a:blipFill>
        </p:spPr>
        <p:txBody>
          <a:bodyPr/>
          <a:lstStyle>
            <a:lvl1pPr>
              <a:defRPr sz="500" b="0" spc="0" baseline="0">
                <a:solidFill>
                  <a:schemeClr val="tx1"/>
                </a:solidFill>
                <a:latin typeface="Arial" panose="020B0604020202020204" pitchFamily="34" charset="0"/>
                <a:cs typeface="Arial" panose="020B0604020202020204" pitchFamily="34" charset="0"/>
              </a:defRPr>
            </a:lvl1pPr>
          </a:lstStyle>
          <a:p>
            <a:pPr lvl="0"/>
            <a:r>
              <a:rPr lang="de-DE" dirty="0"/>
              <a:t>   </a:t>
            </a:r>
            <a:endParaRPr lang="de-CH" dirty="0"/>
          </a:p>
        </p:txBody>
      </p:sp>
      <p:sp>
        <p:nvSpPr>
          <p:cNvPr id="15" name="Textplatzhalter 4">
            <a:extLst>
              <a:ext uri="{FF2B5EF4-FFF2-40B4-BE49-F238E27FC236}">
                <a16:creationId xmlns:a16="http://schemas.microsoft.com/office/drawing/2014/main" id="{5635797A-88C8-4B59-88E9-2DAF61D2598E}"/>
              </a:ext>
            </a:extLst>
          </p:cNvPr>
          <p:cNvSpPr>
            <a:spLocks noGrp="1"/>
          </p:cNvSpPr>
          <p:nvPr>
            <p:ph type="body" sz="quarter" idx="14" hasCustomPrompt="1"/>
          </p:nvPr>
        </p:nvSpPr>
        <p:spPr>
          <a:xfrm>
            <a:off x="839788" y="6033704"/>
            <a:ext cx="5256212" cy="430643"/>
          </a:xfrm>
        </p:spPr>
        <p:txBody>
          <a:bodyPr anchor="b"/>
          <a:lstStyle>
            <a:lvl1pPr>
              <a:defRPr sz="1300" b="0" spc="0" baseline="0">
                <a:solidFill>
                  <a:schemeClr val="tx1"/>
                </a:solidFill>
                <a:latin typeface="Arial" panose="020B0604020202020204" pitchFamily="34" charset="0"/>
                <a:cs typeface="Arial" panose="020B0604020202020204" pitchFamily="34" charset="0"/>
              </a:defRPr>
            </a:lvl1pPr>
          </a:lstStyle>
          <a:p>
            <a:pPr lvl="0"/>
            <a:r>
              <a:rPr lang="de-DE" dirty="0"/>
              <a:t>Referent/-in</a:t>
            </a:r>
            <a:br>
              <a:rPr lang="de-DE" dirty="0"/>
            </a:br>
            <a:r>
              <a:rPr lang="de-DE" dirty="0"/>
              <a:t>Organisationseinheit</a:t>
            </a:r>
            <a:endParaRPr lang="de-CH" dirty="0"/>
          </a:p>
        </p:txBody>
      </p:sp>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lvl1pPr>
          </a:lstStyle>
          <a:p>
            <a:r>
              <a:rPr lang="de-CH" dirty="0"/>
              <a:t>Titel (maximal zwei Zeilen)</a:t>
            </a:r>
          </a:p>
        </p:txBody>
      </p:sp>
    </p:spTree>
    <p:extLst>
      <p:ext uri="{BB962C8B-B14F-4D97-AF65-F5344CB8AC3E}">
        <p14:creationId xmlns:p14="http://schemas.microsoft.com/office/powerpoint/2010/main" val="100963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Bild (dunkel)">
    <p:spTree>
      <p:nvGrpSpPr>
        <p:cNvPr id="1" name=""/>
        <p:cNvGrpSpPr/>
        <p:nvPr/>
      </p:nvGrpSpPr>
      <p:grpSpPr>
        <a:xfrm>
          <a:off x="0" y="0"/>
          <a:ext cx="0" cy="0"/>
          <a:chOff x="0" y="0"/>
          <a:chExt cx="0" cy="0"/>
        </a:xfrm>
      </p:grpSpPr>
      <p:sp>
        <p:nvSpPr>
          <p:cNvPr id="16" name="Bildplatzhalter 4">
            <a:extLst>
              <a:ext uri="{FF2B5EF4-FFF2-40B4-BE49-F238E27FC236}">
                <a16:creationId xmlns:a16="http://schemas.microsoft.com/office/drawing/2014/main" id="{6A2DDBDC-F105-48B2-B9F8-38121A7EA8C9}"/>
              </a:ext>
            </a:extLst>
          </p:cNvPr>
          <p:cNvSpPr>
            <a:spLocks noGrp="1"/>
          </p:cNvSpPr>
          <p:nvPr>
            <p:ph type="pic" sz="quarter" idx="17" hasCustomPrompt="1"/>
          </p:nvPr>
        </p:nvSpPr>
        <p:spPr>
          <a:xfrm>
            <a:off x="0" y="0"/>
            <a:ext cx="12192000" cy="6858000"/>
          </a:xfrm>
          <a:pattFill prst="lgCheck">
            <a:fgClr>
              <a:schemeClr val="bg1">
                <a:lumMod val="85000"/>
              </a:schemeClr>
            </a:fgClr>
            <a:bgClr>
              <a:schemeClr val="bg1"/>
            </a:bgClr>
          </a:pattFill>
        </p:spPr>
        <p:txBody>
          <a:bodyPr lIns="9432000" tIns="720000" rIns="360000" anchor="ctr"/>
          <a:lstStyle>
            <a:lvl1pPr algn="l">
              <a:defRPr sz="1200">
                <a:solidFill>
                  <a:schemeClr val="accent1">
                    <a:lumMod val="60000"/>
                    <a:lumOff val="40000"/>
                  </a:schemeClr>
                </a:solidFill>
              </a:defRPr>
            </a:lvl1pPr>
          </a:lstStyle>
          <a:p>
            <a:r>
              <a:rPr lang="de-CH" dirty="0"/>
              <a:t>Hintergrundbild durch «Drag &amp; Drop» in den Bildplatzhalter ziehen.</a:t>
            </a:r>
          </a:p>
        </p:txBody>
      </p:sp>
      <p:sp>
        <p:nvSpPr>
          <p:cNvPr id="11" name="Textplatzhalter 7">
            <a:extLst>
              <a:ext uri="{FF2B5EF4-FFF2-40B4-BE49-F238E27FC236}">
                <a16:creationId xmlns:a16="http://schemas.microsoft.com/office/drawing/2014/main" id="{97E9A6A2-BECC-4EE3-BDC3-5BB494708F28}"/>
              </a:ext>
            </a:extLst>
          </p:cNvPr>
          <p:cNvSpPr>
            <a:spLocks noGrp="1"/>
          </p:cNvSpPr>
          <p:nvPr>
            <p:ph type="body" sz="quarter" idx="18" hasCustomPrompt="1"/>
          </p:nvPr>
        </p:nvSpPr>
        <p:spPr>
          <a:xfrm>
            <a:off x="-240704" y="0"/>
            <a:ext cx="168696" cy="6858000"/>
          </a:xfrm>
          <a:solidFill>
            <a:schemeClr val="accent1">
              <a:alpha val="69804"/>
            </a:schemeClr>
          </a:solidFill>
        </p:spPr>
        <p:txBody>
          <a:bodyPr vert="vert270" lIns="18000" rIns="18000" anchor="t"/>
          <a:lstStyle>
            <a:lvl1pPr algn="r">
              <a:defRPr sz="820">
                <a:solidFill>
                  <a:schemeClr val="bg2"/>
                </a:solidFill>
              </a:defRPr>
            </a:lvl1pPr>
          </a:lstStyle>
          <a:p>
            <a:pPr lvl="0"/>
            <a:r>
              <a:rPr lang="de-DE" dirty="0"/>
              <a:t>Dunkle transparente Fläche – kann über das Hintergrundbild gezogen werden.</a:t>
            </a:r>
            <a:endParaRPr lang="de-CH" dirty="0"/>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lvl1pPr>
              <a:defRPr>
                <a:solidFill>
                  <a:schemeClr val="bg1"/>
                </a:solidFill>
              </a:defRPr>
            </a:lvl1pPr>
          </a:lstStyle>
          <a:p>
            <a:fld id="{0919DDA5-21C2-4B1D-B299-BF7B0E6DE0FE}" type="datetime4">
              <a:rPr lang="de-CH" smtClean="0"/>
              <a:t>28. November 2022</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dirty="0"/>
              <a:t>Klassifizierung: intern / vertraulich / geheim</a:t>
            </a:r>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chemeClr val="bg1"/>
                </a:solidFill>
                <a:latin typeface="Arial" panose="020B0604020202020204" pitchFamily="34" charset="0"/>
                <a:cs typeface="Arial" panose="020B0604020202020204" pitchFamily="34" charset="0"/>
              </a:defRPr>
            </a:lvl1pPr>
          </a:lstStyle>
          <a:p>
            <a:pPr lvl="0"/>
            <a:r>
              <a:rPr lang="de-DE" dirty="0"/>
              <a:t>Spitzmarke hinzufügen</a:t>
            </a:r>
            <a:endParaRPr lang="de-CH" dirty="0"/>
          </a:p>
        </p:txBody>
      </p:sp>
      <p:sp>
        <p:nvSpPr>
          <p:cNvPr id="13" name="Textplatzhalter 4">
            <a:extLst>
              <a:ext uri="{FF2B5EF4-FFF2-40B4-BE49-F238E27FC236}">
                <a16:creationId xmlns:a16="http://schemas.microsoft.com/office/drawing/2014/main" id="{85EFC2AA-536C-4AE6-B953-354A6935FCE4}"/>
              </a:ext>
            </a:extLst>
          </p:cNvPr>
          <p:cNvSpPr>
            <a:spLocks noGrp="1"/>
          </p:cNvSpPr>
          <p:nvPr>
            <p:ph type="body" sz="quarter" idx="16" hasCustomPrompt="1"/>
          </p:nvPr>
        </p:nvSpPr>
        <p:spPr>
          <a:xfrm>
            <a:off x="291600" y="180000"/>
            <a:ext cx="1483200" cy="694800"/>
          </a:xfrm>
          <a:blipFill>
            <a:blip r:embed="rId2"/>
            <a:stretch>
              <a:fillRect/>
            </a:stretch>
          </a:blipFill>
        </p:spPr>
        <p:txBody>
          <a:bodyPr/>
          <a:lstStyle>
            <a:lvl1pPr>
              <a:defRPr sz="500" b="0" spc="0" baseline="0">
                <a:solidFill>
                  <a:schemeClr val="tx1"/>
                </a:solidFill>
                <a:latin typeface="Arial" panose="020B0604020202020204" pitchFamily="34" charset="0"/>
                <a:cs typeface="Arial" panose="020B0604020202020204" pitchFamily="34" charset="0"/>
              </a:defRPr>
            </a:lvl1pPr>
          </a:lstStyle>
          <a:p>
            <a:pPr lvl="0"/>
            <a:r>
              <a:rPr lang="de-DE" dirty="0"/>
              <a:t>   </a:t>
            </a:r>
            <a:endParaRPr lang="de-CH" dirty="0"/>
          </a:p>
        </p:txBody>
      </p:sp>
      <p:sp>
        <p:nvSpPr>
          <p:cNvPr id="14" name="Textplatzhalter 4">
            <a:extLst>
              <a:ext uri="{FF2B5EF4-FFF2-40B4-BE49-F238E27FC236}">
                <a16:creationId xmlns:a16="http://schemas.microsoft.com/office/drawing/2014/main" id="{98F91D8E-4836-4A00-B7AC-63D16F153E2E}"/>
              </a:ext>
            </a:extLst>
          </p:cNvPr>
          <p:cNvSpPr>
            <a:spLocks noGrp="1"/>
          </p:cNvSpPr>
          <p:nvPr>
            <p:ph type="body" sz="quarter" idx="14" hasCustomPrompt="1"/>
          </p:nvPr>
        </p:nvSpPr>
        <p:spPr>
          <a:xfrm>
            <a:off x="839788" y="6033704"/>
            <a:ext cx="5256212" cy="430643"/>
          </a:xfrm>
        </p:spPr>
        <p:txBody>
          <a:bodyPr anchor="b"/>
          <a:lstStyle>
            <a:lvl1pPr>
              <a:defRPr sz="1300" b="0" spc="0" baseline="0">
                <a:solidFill>
                  <a:schemeClr val="bg1"/>
                </a:solidFill>
                <a:latin typeface="Arial" panose="020B0604020202020204" pitchFamily="34" charset="0"/>
                <a:cs typeface="Arial" panose="020B0604020202020204" pitchFamily="34" charset="0"/>
              </a:defRPr>
            </a:lvl1pPr>
          </a:lstStyle>
          <a:p>
            <a:pPr lvl="0"/>
            <a:r>
              <a:rPr lang="de-DE" dirty="0"/>
              <a:t>Referent/-in</a:t>
            </a:r>
            <a:br>
              <a:rPr lang="de-DE" dirty="0"/>
            </a:br>
            <a:r>
              <a:rPr lang="de-DE" dirty="0"/>
              <a:t>Organisationseinheit</a:t>
            </a:r>
            <a:endParaRPr lang="de-CH" dirty="0"/>
          </a:p>
        </p:txBody>
      </p:sp>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solidFill>
                  <a:schemeClr val="bg1"/>
                </a:solidFill>
              </a:defRPr>
            </a:lvl1pPr>
          </a:lstStyle>
          <a:p>
            <a:r>
              <a:rPr lang="de-CH" dirty="0"/>
              <a:t>Titel (maximal zwei Zeilen)</a:t>
            </a:r>
          </a:p>
        </p:txBody>
      </p:sp>
    </p:spTree>
    <p:extLst>
      <p:ext uri="{BB962C8B-B14F-4D97-AF65-F5344CB8AC3E}">
        <p14:creationId xmlns:p14="http://schemas.microsoft.com/office/powerpoint/2010/main" val="389188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itel Schwarz">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solidFill>
                  <a:schemeClr val="bg1"/>
                </a:solidFill>
              </a:defRPr>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lvl1pPr>
              <a:defRPr>
                <a:solidFill>
                  <a:schemeClr val="bg1"/>
                </a:solidFill>
              </a:defRPr>
            </a:lvl1pPr>
          </a:lstStyle>
          <a:p>
            <a:fld id="{D57004AA-1953-4520-AF13-C3721611799D}" type="datetime4">
              <a:rPr lang="de-CH" smtClean="0"/>
              <a:t>28. November 2022</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dirty="0"/>
              <a:t>Klassifizierung: intern / vertraulich / geheim</a:t>
            </a:r>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pic>
        <p:nvPicPr>
          <p:cNvPr id="8" name="Grafik 7">
            <a:extLst>
              <a:ext uri="{FF2B5EF4-FFF2-40B4-BE49-F238E27FC236}">
                <a16:creationId xmlns:a16="http://schemas.microsoft.com/office/drawing/2014/main" id="{704820DD-3205-4E29-AE71-A382F3B95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3151" y="181525"/>
            <a:ext cx="1484308" cy="695266"/>
          </a:xfrm>
          <a:prstGeom prst="rect">
            <a:avLst/>
          </a:prstGeom>
        </p:spPr>
      </p:pic>
      <p:sp>
        <p:nvSpPr>
          <p:cNvPr id="11" name="Textfeld 10">
            <a:extLst>
              <a:ext uri="{FF2B5EF4-FFF2-40B4-BE49-F238E27FC236}">
                <a16:creationId xmlns:a16="http://schemas.microsoft.com/office/drawing/2014/main" id="{7065898A-FBA8-4654-9AF9-9F281D96F4A7}"/>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68624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titel Blaugrau">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solidFill>
                  <a:schemeClr val="bg1"/>
                </a:solidFill>
              </a:defRPr>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chemeClr val="tx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r>
              <a:rPr lang="de-CH" dirty="0"/>
              <a:t> hinzufügen</a:t>
            </a:r>
          </a:p>
        </p:txBody>
      </p:sp>
      <p:sp>
        <p:nvSpPr>
          <p:cNvPr id="7" name="Datumsplatzhalter 6"/>
          <p:cNvSpPr>
            <a:spLocks noGrp="1"/>
          </p:cNvSpPr>
          <p:nvPr>
            <p:ph type="dt" sz="half" idx="10"/>
          </p:nvPr>
        </p:nvSpPr>
        <p:spPr/>
        <p:txBody>
          <a:bodyPr/>
          <a:lstStyle>
            <a:lvl1pPr>
              <a:defRPr>
                <a:solidFill>
                  <a:schemeClr val="bg1"/>
                </a:solidFill>
              </a:defRPr>
            </a:lvl1pPr>
          </a:lstStyle>
          <a:p>
            <a:fld id="{2B1184E5-31D6-4FE5-BFC7-A07FAEBFE075}" type="datetime4">
              <a:rPr lang="de-CH" smtClean="0"/>
              <a:t>28. November 2022</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dirty="0"/>
              <a:t>Klassifizierung: intern / vertraulich / geheim</a:t>
            </a:r>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pic>
        <p:nvPicPr>
          <p:cNvPr id="8" name="Grafik 7">
            <a:extLst>
              <a:ext uri="{FF2B5EF4-FFF2-40B4-BE49-F238E27FC236}">
                <a16:creationId xmlns:a16="http://schemas.microsoft.com/office/drawing/2014/main" id="{704820DD-3205-4E29-AE71-A382F3B95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3151" y="181525"/>
            <a:ext cx="1484308" cy="695266"/>
          </a:xfrm>
          <a:prstGeom prst="rect">
            <a:avLst/>
          </a:prstGeom>
        </p:spPr>
      </p:pic>
      <p:sp>
        <p:nvSpPr>
          <p:cNvPr id="11" name="Textfeld 10">
            <a:extLst>
              <a:ext uri="{FF2B5EF4-FFF2-40B4-BE49-F238E27FC236}">
                <a16:creationId xmlns:a16="http://schemas.microsoft.com/office/drawing/2014/main" id="{66AF1407-9677-43B2-AA44-E4B34470B35E}"/>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33349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titel Rot">
    <p:bg>
      <p:bgPr>
        <a:solidFill>
          <a:srgbClr val="EA161F"/>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solidFill>
                  <a:schemeClr val="bg1"/>
                </a:solidFill>
              </a:defRPr>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rgbClr val="F69C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r>
              <a:rPr lang="de-CH" dirty="0"/>
              <a:t> hinzufügen</a:t>
            </a:r>
          </a:p>
        </p:txBody>
      </p:sp>
      <p:sp>
        <p:nvSpPr>
          <p:cNvPr id="7" name="Datumsplatzhalter 6"/>
          <p:cNvSpPr>
            <a:spLocks noGrp="1"/>
          </p:cNvSpPr>
          <p:nvPr>
            <p:ph type="dt" sz="half" idx="10"/>
          </p:nvPr>
        </p:nvSpPr>
        <p:spPr/>
        <p:txBody>
          <a:bodyPr/>
          <a:lstStyle>
            <a:lvl1pPr>
              <a:defRPr>
                <a:solidFill>
                  <a:schemeClr val="bg1"/>
                </a:solidFill>
              </a:defRPr>
            </a:lvl1pPr>
          </a:lstStyle>
          <a:p>
            <a:fld id="{E370FF11-BE2C-4D33-A71B-8DA63E8A163E}" type="datetime4">
              <a:rPr lang="de-CH" smtClean="0"/>
              <a:t>28. November 2022</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dirty="0"/>
              <a:t>Klassifizierung: intern / vertraulich / geheim</a:t>
            </a:r>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pic>
        <p:nvPicPr>
          <p:cNvPr id="8" name="Grafik 7">
            <a:extLst>
              <a:ext uri="{FF2B5EF4-FFF2-40B4-BE49-F238E27FC236}">
                <a16:creationId xmlns:a16="http://schemas.microsoft.com/office/drawing/2014/main" id="{704820DD-3205-4E29-AE71-A382F3B95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3151" y="181525"/>
            <a:ext cx="1484308" cy="695266"/>
          </a:xfrm>
          <a:prstGeom prst="rect">
            <a:avLst/>
          </a:prstGeom>
        </p:spPr>
      </p:pic>
      <p:sp>
        <p:nvSpPr>
          <p:cNvPr id="11" name="Textfeld 10">
            <a:extLst>
              <a:ext uri="{FF2B5EF4-FFF2-40B4-BE49-F238E27FC236}">
                <a16:creationId xmlns:a16="http://schemas.microsoft.com/office/drawing/2014/main" id="{3ECD3B7A-3879-440E-876B-C4404EACC6D4}"/>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53169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titel Weis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r>
              <a:rPr lang="de-CH" dirty="0"/>
              <a:t> hinzufügen</a:t>
            </a:r>
          </a:p>
        </p:txBody>
      </p:sp>
      <p:sp>
        <p:nvSpPr>
          <p:cNvPr id="7" name="Datumsplatzhalter 6"/>
          <p:cNvSpPr>
            <a:spLocks noGrp="1"/>
          </p:cNvSpPr>
          <p:nvPr>
            <p:ph type="dt" sz="half" idx="10"/>
          </p:nvPr>
        </p:nvSpPr>
        <p:spPr/>
        <p:txBody>
          <a:bodyPr/>
          <a:lstStyle/>
          <a:p>
            <a:fld id="{8F6544CA-0A33-40A7-B8DB-1E3475BC8352}" type="datetime4">
              <a:rPr lang="de-CH" smtClean="0"/>
              <a:t>28. November 2022</a:t>
            </a:fld>
            <a:endParaRPr lang="de-CH" dirty="0"/>
          </a:p>
        </p:txBody>
      </p:sp>
      <p:sp>
        <p:nvSpPr>
          <p:cNvPr id="9" name="Fußzeilenplatzhalter 8"/>
          <p:cNvSpPr>
            <a:spLocks noGrp="1"/>
          </p:cNvSpPr>
          <p:nvPr>
            <p:ph type="ftr" sz="quarter" idx="11"/>
          </p:nvPr>
        </p:nvSpPr>
        <p:spPr/>
        <p:txBody>
          <a:bodyPr/>
          <a:lstStyle/>
          <a:p>
            <a:r>
              <a:rPr lang="de-CH" dirty="0"/>
              <a:t>Klassifizierung: intern / vertraulich / geheim</a:t>
            </a:r>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0300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8" name="Fußzeilenplatzhalter 7"/>
          <p:cNvSpPr>
            <a:spLocks noGrp="1"/>
          </p:cNvSpPr>
          <p:nvPr>
            <p:ph type="ftr" sz="quarter" idx="11"/>
          </p:nvPr>
        </p:nvSpPr>
        <p:spPr/>
        <p:txBody>
          <a:bodyPr/>
          <a:lstStyle/>
          <a:p>
            <a:r>
              <a:rPr lang="de-CH" dirty="0"/>
              <a:t>Klassifizierung: intern / vertraulich / geheim</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1071564"/>
            <a:ext cx="10983913" cy="541354"/>
          </a:xfrm>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a:xfrm>
            <a:off x="838200" y="2420888"/>
            <a:ext cx="10983913" cy="4104456"/>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1DFB08CE-F601-4561-962B-752A580B012A}" type="datetime4">
              <a:rPr lang="de-CH" smtClean="0"/>
              <a:t>28. November 2022</a:t>
            </a:fld>
            <a:endParaRPr lang="de-CH" dirty="0"/>
          </a:p>
        </p:txBody>
      </p:sp>
      <p:sp>
        <p:nvSpPr>
          <p:cNvPr id="8" name="Fußzeilenplatzhalter 7"/>
          <p:cNvSpPr>
            <a:spLocks noGrp="1"/>
          </p:cNvSpPr>
          <p:nvPr>
            <p:ph type="ftr" sz="quarter" idx="11"/>
          </p:nvPr>
        </p:nvSpPr>
        <p:spPr/>
        <p:txBody>
          <a:bodyPr/>
          <a:lstStyle/>
          <a:p>
            <a:r>
              <a:rPr lang="de-CH" dirty="0"/>
              <a:t>Klassifizierung: intern / vertraulich / geheim</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1FE9C7B8-7467-451B-8352-4E9C0C569F88}"/>
              </a:ext>
            </a:extLst>
          </p:cNvPr>
          <p:cNvSpPr>
            <a:spLocks noGrp="1"/>
          </p:cNvSpPr>
          <p:nvPr>
            <p:ph type="body" sz="quarter" idx="13" hasCustomPrompt="1"/>
          </p:nvPr>
        </p:nvSpPr>
        <p:spPr>
          <a:xfrm>
            <a:off x="838200" y="1630018"/>
            <a:ext cx="10983913" cy="556592"/>
          </a:xfrm>
        </p:spPr>
        <p:txBody>
          <a:bodyPr/>
          <a:lstStyle>
            <a:lvl1pPr>
              <a:defRPr sz="3400">
                <a:solidFill>
                  <a:srgbClr val="999999"/>
                </a:solidFill>
              </a:defRPr>
            </a:lvl1pPr>
          </a:lstStyle>
          <a:p>
            <a:pPr lvl="0"/>
            <a:r>
              <a:rPr lang="de-DE" dirty="0"/>
              <a:t>Untertitel hinzufügen</a:t>
            </a:r>
          </a:p>
        </p:txBody>
      </p:sp>
    </p:spTree>
    <p:extLst>
      <p:ext uri="{BB962C8B-B14F-4D97-AF65-F5344CB8AC3E}">
        <p14:creationId xmlns:p14="http://schemas.microsoft.com/office/powerpoint/2010/main" val="187446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071564"/>
            <a:ext cx="10983913" cy="619126"/>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838200" y="1852613"/>
            <a:ext cx="10983913" cy="4672731"/>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9336360" y="434133"/>
            <a:ext cx="2088232" cy="108000"/>
          </a:xfrm>
          <a:prstGeom prst="rect">
            <a:avLst/>
          </a:prstGeom>
        </p:spPr>
        <p:txBody>
          <a:bodyPr vert="horz" lIns="0" tIns="0" rIns="0" bIns="0" rtlCol="0" anchor="t" anchorCtr="0"/>
          <a:lstStyle>
            <a:lvl1pPr algn="l">
              <a:defRPr sz="820" baseline="0">
                <a:solidFill>
                  <a:schemeClr val="tx1"/>
                </a:solidFill>
              </a:defRPr>
            </a:lvl1pPr>
          </a:lstStyle>
          <a:p>
            <a:fld id="{25BFEB73-7DB0-4E1C-AD41-222EA41EE038}" type="datetime4">
              <a:rPr lang="de-CH" smtClean="0"/>
              <a:t>28. November 2022</a:t>
            </a:fld>
            <a:endParaRPr lang="de-CH" dirty="0"/>
          </a:p>
        </p:txBody>
      </p:sp>
      <p:sp>
        <p:nvSpPr>
          <p:cNvPr id="5" name="Fußzeilenplatzhalter 4"/>
          <p:cNvSpPr>
            <a:spLocks noGrp="1"/>
          </p:cNvSpPr>
          <p:nvPr>
            <p:ph type="ftr" sz="quarter" idx="3"/>
          </p:nvPr>
        </p:nvSpPr>
        <p:spPr>
          <a:xfrm>
            <a:off x="9336360" y="297071"/>
            <a:ext cx="2088232" cy="124409"/>
          </a:xfrm>
          <a:prstGeom prst="rect">
            <a:avLst/>
          </a:prstGeom>
        </p:spPr>
        <p:txBody>
          <a:bodyPr vert="horz" lIns="0" tIns="0" rIns="0" bIns="0" rtlCol="0" anchor="b" anchorCtr="0"/>
          <a:lstStyle>
            <a:lvl1pPr algn="l">
              <a:defRPr sz="820" baseline="0">
                <a:solidFill>
                  <a:schemeClr val="tx1"/>
                </a:solidFill>
              </a:defRPr>
            </a:lvl1pPr>
          </a:lstStyle>
          <a:p>
            <a:r>
              <a:rPr lang="de-CH" dirty="0"/>
              <a:t>Klassifizierung: intern / vertraulich / geheim</a:t>
            </a:r>
          </a:p>
        </p:txBody>
      </p:sp>
      <p:sp>
        <p:nvSpPr>
          <p:cNvPr id="6" name="Foliennummernplatzhalter 5"/>
          <p:cNvSpPr>
            <a:spLocks noGrp="1"/>
          </p:cNvSpPr>
          <p:nvPr>
            <p:ph type="sldNum" sz="quarter" idx="4"/>
          </p:nvPr>
        </p:nvSpPr>
        <p:spPr>
          <a:xfrm>
            <a:off x="11496600" y="297072"/>
            <a:ext cx="321625" cy="108000"/>
          </a:xfrm>
          <a:prstGeom prst="rect">
            <a:avLst/>
          </a:prstGeom>
        </p:spPr>
        <p:txBody>
          <a:bodyPr vert="horz" lIns="0" tIns="0" rIns="0" bIns="0" rtlCol="0" anchor="t" anchorCtr="0"/>
          <a:lstStyle>
            <a:lvl1pPr algn="r">
              <a:defRPr sz="820" baseline="0">
                <a:solidFill>
                  <a:schemeClr val="tx1"/>
                </a:solidFill>
              </a:defRPr>
            </a:lvl1pPr>
          </a:lstStyle>
          <a:p>
            <a:fld id="{442AD375-037F-43D0-B059-5172DA06796A}" type="slidenum">
              <a:rPr lang="de-CH" smtClean="0"/>
              <a:pPr/>
              <a:t>‹Nr.›</a:t>
            </a:fld>
            <a:endParaRPr lang="de-CH" dirty="0"/>
          </a:p>
        </p:txBody>
      </p:sp>
      <p:sp>
        <p:nvSpPr>
          <p:cNvPr id="7" name="Textfeld 6">
            <a:extLst>
              <a:ext uri="{FF2B5EF4-FFF2-40B4-BE49-F238E27FC236}">
                <a16:creationId xmlns:a16="http://schemas.microsoft.com/office/drawing/2014/main" id="{E1126706-F82E-4003-B37F-DDFD46B67EBD}"/>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pic>
        <p:nvPicPr>
          <p:cNvPr id="13" name="Grafik 12">
            <a:extLst>
              <a:ext uri="{FF2B5EF4-FFF2-40B4-BE49-F238E27FC236}">
                <a16:creationId xmlns:a16="http://schemas.microsoft.com/office/drawing/2014/main" id="{BFEC6ACA-7650-4DEA-B34E-89DC63F8CE6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93151" y="181525"/>
            <a:ext cx="1484308" cy="695266"/>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58" r:id="rId3"/>
    <p:sldLayoutId id="2147483669" r:id="rId4"/>
    <p:sldLayoutId id="2147483671" r:id="rId5"/>
    <p:sldLayoutId id="2147483672" r:id="rId6"/>
    <p:sldLayoutId id="2147483668" r:id="rId7"/>
    <p:sldLayoutId id="2147483659" r:id="rId8"/>
    <p:sldLayoutId id="2147483673" r:id="rId9"/>
    <p:sldLayoutId id="2147483661" r:id="rId10"/>
    <p:sldLayoutId id="2147483674" r:id="rId11"/>
    <p:sldLayoutId id="2147483675" r:id="rId12"/>
    <p:sldLayoutId id="2147483665" r:id="rId13"/>
    <p:sldLayoutId id="2147483663" r:id="rId14"/>
    <p:sldLayoutId id="2147483664" r:id="rId15"/>
  </p:sldLayoutIdLst>
  <p:hf hdr="0"/>
  <p:txStyles>
    <p:titleStyle>
      <a:lvl1pPr algn="l" defTabSz="447675"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3840" userDrawn="1">
          <p15:clr>
            <a:srgbClr val="F26B43"/>
          </p15:clr>
        </p15:guide>
        <p15:guide id="3" pos="5881" userDrawn="1">
          <p15:clr>
            <a:srgbClr val="F26B43"/>
          </p15:clr>
        </p15:guide>
        <p15:guide id="4" pos="7447" userDrawn="1">
          <p15:clr>
            <a:srgbClr val="F26B43"/>
          </p15:clr>
        </p15:guide>
        <p15:guide id="5" orient="horz" pos="675" userDrawn="1">
          <p15:clr>
            <a:srgbClr val="F26B43"/>
          </p15:clr>
        </p15:guide>
        <p15:guide id="6" orient="horz" pos="11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mailto:vorfinanzierung-kja@be.ch"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sven.colijn@be.ch"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mailto:thomas.nydegger1@be.c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kja.dij.be.ch/de/start/stationaere-leistungen/leistungsvertrag/leistungsbeschreibung.html"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CC7FC-9400-45C0-AEE5-559DC7B81768}"/>
              </a:ext>
            </a:extLst>
          </p:cNvPr>
          <p:cNvSpPr>
            <a:spLocks noGrp="1"/>
          </p:cNvSpPr>
          <p:nvPr>
            <p:ph type="ctrTitle"/>
          </p:nvPr>
        </p:nvSpPr>
        <p:spPr>
          <a:xfrm>
            <a:off x="839788" y="2132856"/>
            <a:ext cx="8496300" cy="2520280"/>
          </a:xfrm>
        </p:spPr>
        <p:txBody>
          <a:bodyPr/>
          <a:lstStyle/>
          <a:p>
            <a:r>
              <a:rPr lang="fr-CH" dirty="0" smtClean="0">
                <a:latin typeface="Arial" panose="020B0604020202020204" pitchFamily="34" charset="0"/>
                <a:cs typeface="Arial" panose="020B0604020202020204" pitchFamily="34" charset="0"/>
              </a:rPr>
              <a:t>Partage d’expériences avec les commanditaires de prestations</a:t>
            </a:r>
            <a:endParaRPr lang="fr-CH" dirty="0"/>
          </a:p>
        </p:txBody>
      </p:sp>
      <p:sp>
        <p:nvSpPr>
          <p:cNvPr id="3" name="Untertitel 2">
            <a:extLst>
              <a:ext uri="{FF2B5EF4-FFF2-40B4-BE49-F238E27FC236}">
                <a16:creationId xmlns:a16="http://schemas.microsoft.com/office/drawing/2014/main" id="{E59A757E-70E0-440F-BEA8-B72E48DC1E08}"/>
              </a:ext>
            </a:extLst>
          </p:cNvPr>
          <p:cNvSpPr>
            <a:spLocks noGrp="1"/>
          </p:cNvSpPr>
          <p:nvPr>
            <p:ph type="subTitle" idx="1"/>
          </p:nvPr>
        </p:nvSpPr>
        <p:spPr>
          <a:xfrm>
            <a:off x="843612" y="5015333"/>
            <a:ext cx="8496300" cy="532656"/>
          </a:xfrm>
        </p:spPr>
        <p:txBody>
          <a:bodyPr/>
          <a:lstStyle/>
          <a:p>
            <a:r>
              <a:rPr lang="fr-CH" dirty="0" smtClean="0"/>
              <a:t>Novembre 2022</a:t>
            </a:r>
            <a:endParaRPr lang="fr-CH" dirty="0"/>
          </a:p>
        </p:txBody>
      </p:sp>
      <p:sp>
        <p:nvSpPr>
          <p:cNvPr id="7" name="Textplatzhalter 6">
            <a:extLst>
              <a:ext uri="{FF2B5EF4-FFF2-40B4-BE49-F238E27FC236}">
                <a16:creationId xmlns:a16="http://schemas.microsoft.com/office/drawing/2014/main" id="{45A35C26-D12A-492B-A8DF-81748A6A7144}"/>
              </a:ext>
            </a:extLst>
          </p:cNvPr>
          <p:cNvSpPr>
            <a:spLocks noGrp="1"/>
          </p:cNvSpPr>
          <p:nvPr>
            <p:ph type="body" sz="quarter" idx="13"/>
          </p:nvPr>
        </p:nvSpPr>
        <p:spPr/>
        <p:txBody>
          <a:bodyPr/>
          <a:lstStyle/>
          <a:p>
            <a:r>
              <a:rPr lang="de-CH" dirty="0" smtClean="0"/>
              <a:t>OM</a:t>
            </a:r>
            <a:endParaRPr lang="de-CH" dirty="0"/>
          </a:p>
          <a:p>
            <a:endParaRPr lang="de-CH" dirty="0"/>
          </a:p>
        </p:txBody>
      </p:sp>
      <p:sp>
        <p:nvSpPr>
          <p:cNvPr id="8" name="Textplatzhalter 7">
            <a:extLst>
              <a:ext uri="{FF2B5EF4-FFF2-40B4-BE49-F238E27FC236}">
                <a16:creationId xmlns:a16="http://schemas.microsoft.com/office/drawing/2014/main" id="{ACD0557C-B142-4A0C-83B1-40038037FA5F}"/>
              </a:ext>
            </a:extLst>
          </p:cNvPr>
          <p:cNvSpPr>
            <a:spLocks noGrp="1"/>
          </p:cNvSpPr>
          <p:nvPr>
            <p:ph type="body" sz="quarter" idx="14"/>
          </p:nvPr>
        </p:nvSpPr>
        <p:spPr/>
        <p:txBody>
          <a:bodyPr/>
          <a:lstStyle/>
          <a:p>
            <a:endParaRPr lang="fr-CH" dirty="0" smtClean="0"/>
          </a:p>
          <a:p>
            <a:r>
              <a:rPr lang="fr-CH" dirty="0" smtClean="0"/>
              <a:t>Direction de l’intérieur et de la justice / Office des mineurs</a:t>
            </a:r>
            <a:endParaRPr lang="fr-CH" dirty="0"/>
          </a:p>
        </p:txBody>
      </p:sp>
    </p:spTree>
    <p:extLst>
      <p:ext uri="{BB962C8B-B14F-4D97-AF65-F5344CB8AC3E}">
        <p14:creationId xmlns:p14="http://schemas.microsoft.com/office/powerpoint/2010/main" val="3828248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Jeunes devant quitter les structures (care leavers</a:t>
            </a:r>
            <a:r>
              <a:rPr lang="de-CH" dirty="0" smtClean="0"/>
              <a:t>)</a:t>
            </a:r>
            <a:endParaRPr lang="de-CH" dirty="0"/>
          </a:p>
        </p:txBody>
      </p:sp>
      <p:sp>
        <p:nvSpPr>
          <p:cNvPr id="3" name="Inhaltsplatzhalter 2"/>
          <p:cNvSpPr>
            <a:spLocks noGrp="1"/>
          </p:cNvSpPr>
          <p:nvPr>
            <p:ph idx="1"/>
          </p:nvPr>
        </p:nvSpPr>
        <p:spPr>
          <a:xfrm>
            <a:off x="838200" y="1690691"/>
            <a:ext cx="10983913" cy="4834654"/>
          </a:xfrm>
        </p:spPr>
        <p:txBody>
          <a:bodyPr/>
          <a:lstStyle/>
          <a:p>
            <a:r>
              <a:rPr lang="fr-CH" dirty="0" smtClean="0">
                <a:latin typeface="Arial" panose="020B0604020202020204" pitchFamily="34" charset="0"/>
                <a:cs typeface="Arial" panose="020B0604020202020204" pitchFamily="34" charset="0"/>
              </a:rPr>
              <a:t>É</a:t>
            </a:r>
            <a:r>
              <a:rPr lang="fr-CH" dirty="0" smtClean="0"/>
              <a:t>léments à considérer: </a:t>
            </a:r>
          </a:p>
          <a:p>
            <a:pPr marL="457200" indent="-457200">
              <a:buFontTx/>
              <a:buChar char="-"/>
            </a:pPr>
            <a:r>
              <a:rPr lang="fr-CH" dirty="0" smtClean="0"/>
              <a:t>Demande de financement trois mois avant l’accession à la majorité</a:t>
            </a:r>
          </a:p>
          <a:p>
            <a:pPr marL="457200" indent="-457200">
              <a:buFontTx/>
              <a:buChar char="-"/>
            </a:pPr>
            <a:r>
              <a:rPr lang="fr-CH" dirty="0" smtClean="0"/>
              <a:t>Financement limité, là aussi, aux prestations relevant de la LPEP (dans le domaine résidentiel, la délimitation s’avère difficile)</a:t>
            </a:r>
          </a:p>
          <a:p>
            <a:pPr marL="457200" indent="-457200">
              <a:buFontTx/>
              <a:buChar char="-"/>
            </a:pPr>
            <a:r>
              <a:rPr lang="fr-CH" dirty="0" smtClean="0"/>
              <a:t>Accent mis sur la possibilité de terminer la formation; le soutien peut aussi prendre la forme de mesures de type ambulatoire</a:t>
            </a:r>
          </a:p>
          <a:p>
            <a:pPr marL="457200" indent="-457200">
              <a:buFontTx/>
              <a:buChar char="-"/>
            </a:pPr>
            <a:r>
              <a:rPr lang="fr-CH" dirty="0" smtClean="0"/>
              <a:t>Examen systématique du suivi post-résidentiel pour chaque prestation de type résidentiel</a:t>
            </a:r>
          </a:p>
          <a:p>
            <a:pPr marL="457200" indent="-457200">
              <a:buFontTx/>
              <a:buChar char="-"/>
            </a:pPr>
            <a:r>
              <a:rPr lang="fr-CH" dirty="0" smtClean="0"/>
              <a:t>Soutien pour certains jeunes adultes ayant quitté la famille d’accueil: peut prendre la forme d’un encadrement socio-pédagogique (ESP, p.ex.  par l’intermédiaire d’un PPP)</a:t>
            </a:r>
            <a:endParaRPr lang="fr-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10</a:t>
            </a:fld>
            <a:endParaRPr lang="de-CH" dirty="0"/>
          </a:p>
        </p:txBody>
      </p:sp>
    </p:spTree>
    <p:extLst>
      <p:ext uri="{BB962C8B-B14F-4D97-AF65-F5344CB8AC3E}">
        <p14:creationId xmlns:p14="http://schemas.microsoft.com/office/powerpoint/2010/main" val="1966385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273" y="2204864"/>
            <a:ext cx="10691319" cy="3816424"/>
          </a:xfrm>
          <a:prstGeom prst="rect">
            <a:avLst/>
          </a:prstGeom>
        </p:spPr>
      </p:pic>
      <p:sp>
        <p:nvSpPr>
          <p:cNvPr id="2" name="Titel 1">
            <a:extLst>
              <a:ext uri="{FF2B5EF4-FFF2-40B4-BE49-F238E27FC236}">
                <a16:creationId xmlns:a16="http://schemas.microsoft.com/office/drawing/2014/main" id="{918BA736-3302-4A40-B299-6E6E656BE127}"/>
              </a:ext>
            </a:extLst>
          </p:cNvPr>
          <p:cNvSpPr>
            <a:spLocks noGrp="1"/>
          </p:cNvSpPr>
          <p:nvPr>
            <p:ph type="ctrTitle"/>
          </p:nvPr>
        </p:nvSpPr>
        <p:spPr>
          <a:xfrm>
            <a:off x="840060" y="1376907"/>
            <a:ext cx="8496300" cy="735293"/>
          </a:xfrm>
        </p:spPr>
        <p:txBody>
          <a:bodyPr/>
          <a:lstStyle/>
          <a:p>
            <a:r>
              <a:rPr lang="fr-CH" dirty="0" smtClean="0"/>
              <a:t>Préfinancement</a:t>
            </a:r>
            <a:endParaRPr lang="fr-CH" dirty="0"/>
          </a:p>
        </p:txBody>
      </p:sp>
      <p:sp>
        <p:nvSpPr>
          <p:cNvPr id="6" name="Foliennummernplatzhalter 5">
            <a:extLst>
              <a:ext uri="{FF2B5EF4-FFF2-40B4-BE49-F238E27FC236}">
                <a16:creationId xmlns:a16="http://schemas.microsoft.com/office/drawing/2014/main" id="{FDEF8997-7C65-41AF-9641-8CEE0C23BF15}"/>
              </a:ext>
            </a:extLst>
          </p:cNvPr>
          <p:cNvSpPr>
            <a:spLocks noGrp="1"/>
          </p:cNvSpPr>
          <p:nvPr>
            <p:ph type="sldNum" sz="quarter" idx="12"/>
          </p:nvPr>
        </p:nvSpPr>
        <p:spPr/>
        <p:txBody>
          <a:bodyPr/>
          <a:lstStyle/>
          <a:p>
            <a:fld id="{442AD375-037F-43D0-B059-5172DA06796A}" type="slidenum">
              <a:rPr lang="de-CH" smtClean="0"/>
              <a:pPr/>
              <a:t>11</a:t>
            </a:fld>
            <a:endParaRPr lang="de-CH" dirty="0"/>
          </a:p>
        </p:txBody>
      </p:sp>
    </p:spTree>
    <p:extLst>
      <p:ext uri="{BB962C8B-B14F-4D97-AF65-F5344CB8AC3E}">
        <p14:creationId xmlns:p14="http://schemas.microsoft.com/office/powerpoint/2010/main" val="3489951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C16138E7-7A87-44FA-8C4F-FCFA3BE84B53}"/>
              </a:ext>
            </a:extLst>
          </p:cNvPr>
          <p:cNvSpPr>
            <a:spLocks noGrp="1"/>
          </p:cNvSpPr>
          <p:nvPr>
            <p:ph type="subTitle" idx="1"/>
          </p:nvPr>
        </p:nvSpPr>
        <p:spPr>
          <a:xfrm>
            <a:off x="695400" y="980728"/>
            <a:ext cx="10945216" cy="5184576"/>
          </a:xfrm>
        </p:spPr>
        <p:txBody>
          <a:bodyPr/>
          <a:lstStyle/>
          <a:p>
            <a:pPr marL="361950" indent="-361950">
              <a:buFont typeface="Symbol" panose="05050102010706020507" pitchFamily="18" charset="2"/>
              <a:buChar char="-"/>
            </a:pPr>
            <a:r>
              <a:rPr lang="fr-CH" sz="3200" dirty="0" smtClean="0">
                <a:solidFill>
                  <a:schemeClr val="bg1">
                    <a:lumMod val="65000"/>
                  </a:schemeClr>
                </a:solidFill>
              </a:rPr>
              <a:t>Participation aux coûts</a:t>
            </a:r>
          </a:p>
          <a:p>
            <a:pPr marL="361950" indent="-361950">
              <a:buFont typeface="Symbol" panose="05050102010706020507" pitchFamily="18" charset="2"/>
              <a:buChar char="-"/>
            </a:pPr>
            <a:r>
              <a:rPr lang="fr-CH" sz="3200" dirty="0" smtClean="0">
                <a:solidFill>
                  <a:schemeClr val="bg1">
                    <a:lumMod val="65000"/>
                  </a:schemeClr>
                </a:solidFill>
              </a:rPr>
              <a:t>Exception prévue par l’article 24 LPEP</a:t>
            </a:r>
          </a:p>
          <a:p>
            <a:pPr marL="361950" indent="-361950">
              <a:buFont typeface="Symbol" panose="05050102010706020507" pitchFamily="18" charset="2"/>
              <a:buChar char="-"/>
            </a:pPr>
            <a:r>
              <a:rPr lang="fr-CH" sz="3200" dirty="0" smtClean="0">
                <a:solidFill>
                  <a:schemeClr val="bg1">
                    <a:lumMod val="65000"/>
                  </a:schemeClr>
                </a:solidFill>
              </a:rPr>
              <a:t>Financement des frais de traduction ou d’interprétation</a:t>
            </a:r>
          </a:p>
          <a:p>
            <a:pPr marL="361950" indent="-361950">
              <a:buFont typeface="Symbol" panose="05050102010706020507" pitchFamily="18" charset="2"/>
              <a:buChar char="-"/>
            </a:pPr>
            <a:r>
              <a:rPr lang="fr-CH" sz="3200" dirty="0" smtClean="0">
                <a:solidFill>
                  <a:schemeClr val="bg1">
                    <a:lumMod val="65000"/>
                  </a:schemeClr>
                </a:solidFill>
              </a:rPr>
              <a:t>Financement des structures d’accueil de jour</a:t>
            </a:r>
          </a:p>
          <a:p>
            <a:pPr marL="361950" indent="-361950">
              <a:buFont typeface="Symbol" panose="05050102010706020507" pitchFamily="18" charset="2"/>
              <a:buChar char="-"/>
            </a:pPr>
            <a:r>
              <a:rPr lang="fr-CH" sz="3200" dirty="0" smtClean="0">
                <a:solidFill>
                  <a:schemeClr val="bg1">
                    <a:lumMod val="65000"/>
                  </a:schemeClr>
                </a:solidFill>
              </a:rPr>
              <a:t>Compétence intercantonale</a:t>
            </a:r>
          </a:p>
          <a:p>
            <a:pPr marL="361950" indent="-361950">
              <a:buFont typeface="Symbol" panose="05050102010706020507" pitchFamily="18" charset="2"/>
              <a:buChar char="-"/>
            </a:pPr>
            <a:r>
              <a:rPr lang="fr-CH" sz="3200" dirty="0" smtClean="0">
                <a:solidFill>
                  <a:schemeClr val="bg1">
                    <a:lumMod val="65000"/>
                  </a:schemeClr>
                </a:solidFill>
              </a:rPr>
              <a:t>Décompte 2022 par l’OM des prestations des assurances sociales</a:t>
            </a:r>
          </a:p>
          <a:p>
            <a:pPr marL="361950" indent="-361950">
              <a:buFont typeface="Symbol" panose="05050102010706020507" pitchFamily="18" charset="2"/>
              <a:buChar char="-"/>
            </a:pPr>
            <a:r>
              <a:rPr lang="fr-CH" sz="3200" dirty="0" smtClean="0">
                <a:solidFill>
                  <a:schemeClr val="bg1">
                    <a:lumMod val="65000"/>
                  </a:schemeClr>
                </a:solidFill>
              </a:rPr>
              <a:t>FAQ</a:t>
            </a:r>
          </a:p>
          <a:p>
            <a:pPr marL="361950" indent="-361950">
              <a:buFont typeface="Symbol" panose="05050102010706020507" pitchFamily="18" charset="2"/>
              <a:buChar char="-"/>
            </a:pPr>
            <a:r>
              <a:rPr lang="fr-CH" sz="3200" dirty="0" smtClean="0">
                <a:solidFill>
                  <a:schemeClr val="bg1">
                    <a:lumMod val="65000"/>
                  </a:schemeClr>
                </a:solidFill>
              </a:rPr>
              <a:t>Dabbawala</a:t>
            </a:r>
          </a:p>
          <a:p>
            <a:endParaRPr lang="fr-CH" sz="3600" dirty="0"/>
          </a:p>
        </p:txBody>
      </p:sp>
      <p:sp>
        <p:nvSpPr>
          <p:cNvPr id="6" name="Foliennummernplatzhalter 5">
            <a:extLst>
              <a:ext uri="{FF2B5EF4-FFF2-40B4-BE49-F238E27FC236}">
                <a16:creationId xmlns:a16="http://schemas.microsoft.com/office/drawing/2014/main" id="{FDEF8997-7C65-41AF-9641-8CEE0C23BF15}"/>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Tree>
    <p:extLst>
      <p:ext uri="{BB962C8B-B14F-4D97-AF65-F5344CB8AC3E}">
        <p14:creationId xmlns:p14="http://schemas.microsoft.com/office/powerpoint/2010/main" val="4019524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9" y="908720"/>
            <a:ext cx="11406846" cy="576064"/>
          </a:xfrm>
        </p:spPr>
        <p:txBody>
          <a:bodyPr/>
          <a:lstStyle/>
          <a:p>
            <a:r>
              <a:rPr lang="fr-CH" dirty="0" smtClean="0"/>
              <a:t>Participation aux coûts	</a:t>
            </a:r>
            <a:endParaRPr lang="fr-CH" dirty="0"/>
          </a:p>
        </p:txBody>
      </p:sp>
      <p:sp>
        <p:nvSpPr>
          <p:cNvPr id="3" name="Inhaltsplatzhalter 2"/>
          <p:cNvSpPr>
            <a:spLocks noGrp="1"/>
          </p:cNvSpPr>
          <p:nvPr>
            <p:ph idx="1"/>
          </p:nvPr>
        </p:nvSpPr>
        <p:spPr>
          <a:xfrm>
            <a:off x="407369" y="1484784"/>
            <a:ext cx="11665296" cy="4968552"/>
          </a:xfrm>
        </p:spPr>
        <p:txBody>
          <a:bodyPr/>
          <a:lstStyle/>
          <a:p>
            <a:r>
              <a:rPr lang="fr-CH" sz="2500" dirty="0" smtClean="0"/>
              <a:t>Les lacunes sont connues. </a:t>
            </a:r>
            <a:endParaRPr lang="fr-CH" sz="2500" i="1" dirty="0" smtClean="0"/>
          </a:p>
          <a:p>
            <a:pPr marL="271463" indent="-271463">
              <a:buFont typeface="Symbol" panose="05050102010706020507" pitchFamily="18" charset="2"/>
              <a:buChar char="-"/>
            </a:pPr>
            <a:r>
              <a:rPr lang="fr-CH" sz="2500" dirty="0" smtClean="0"/>
              <a:t>Calcul trop peu orienté sur le temps investi (p. ex. remboursement de dettes)</a:t>
            </a:r>
          </a:p>
          <a:p>
            <a:pPr marL="271463" indent="-271463">
              <a:buFont typeface="Symbol" panose="05050102010706020507" pitchFamily="18" charset="2"/>
              <a:buChar char="-"/>
            </a:pPr>
            <a:r>
              <a:rPr lang="fr-CH" sz="2500" dirty="0" smtClean="0"/>
              <a:t>Résultat (discutable) du calcul des prestations de type ambulatoire et résidentiel</a:t>
            </a:r>
          </a:p>
          <a:p>
            <a:pPr marL="271463" indent="-271463">
              <a:buFont typeface="Symbol" panose="05050102010706020507" pitchFamily="18" charset="2"/>
              <a:buChar char="-"/>
            </a:pPr>
            <a:r>
              <a:rPr lang="fr-CH" sz="2500" dirty="0" smtClean="0"/>
              <a:t>Base de calcul (examen de la progression)</a:t>
            </a:r>
          </a:p>
          <a:p>
            <a:pPr marL="271463" indent="-271463">
              <a:buFont typeface="Symbol" panose="05050102010706020507" pitchFamily="18" charset="2"/>
              <a:buChar char="-"/>
            </a:pPr>
            <a:r>
              <a:rPr lang="fr-CH" sz="2500" dirty="0" smtClean="0"/>
              <a:t>Pas de subrogation en vertu de la loi (renonciation à la cession de contributions d’entretien, aliments, rentes, etc.)</a:t>
            </a:r>
          </a:p>
          <a:p>
            <a:pPr marL="271463" indent="-271463">
              <a:buFont typeface="Symbol" panose="05050102010706020507" pitchFamily="18" charset="2"/>
              <a:buChar char="-"/>
            </a:pPr>
            <a:r>
              <a:rPr lang="fr-CH" sz="2500" dirty="0" smtClean="0"/>
              <a:t>Acceptation de prestations relevant de la LPEP décidées d’un commun accord  sur la base de la participation aux coûts</a:t>
            </a:r>
          </a:p>
          <a:p>
            <a:pPr marL="271463" indent="-271463">
              <a:buFont typeface="Symbol" panose="05050102010706020507" pitchFamily="18" charset="2"/>
              <a:buChar char="-"/>
            </a:pPr>
            <a:r>
              <a:rPr lang="fr-CH" sz="2500" dirty="0" smtClean="0"/>
              <a:t>Participation aux coûts lors de saisies de salaire (nouveau calcul du minimum vital)</a:t>
            </a:r>
          </a:p>
          <a:p>
            <a:pPr marL="271463" indent="-271463">
              <a:buFont typeface="Symbol" panose="05050102010706020507" pitchFamily="18" charset="2"/>
              <a:buChar char="-"/>
            </a:pPr>
            <a:r>
              <a:rPr lang="fr-CH" sz="2500" dirty="0" smtClean="0"/>
              <a:t>Examen de la possibilité de procéder à des paiements partiels en cas de prestations relevant de la LPEP à court et à moyen termes</a:t>
            </a:r>
          </a:p>
          <a:p>
            <a:r>
              <a:rPr lang="fr-CH" dirty="0" smtClean="0">
                <a:solidFill>
                  <a:schemeClr val="bg1">
                    <a:lumMod val="65000"/>
                  </a:schemeClr>
                </a:solidFill>
              </a:rPr>
              <a:t> </a:t>
            </a:r>
            <a:endParaRPr lang="fr-CH" dirty="0">
              <a:solidFill>
                <a:schemeClr val="bg1">
                  <a:lumMod val="65000"/>
                </a:schemeClr>
              </a:solidFill>
            </a:endParaRPr>
          </a:p>
        </p:txBody>
      </p:sp>
      <p:sp>
        <p:nvSpPr>
          <p:cNvPr id="6" name="Foliennummernplatzhalter 5"/>
          <p:cNvSpPr>
            <a:spLocks noGrp="1"/>
          </p:cNvSpPr>
          <p:nvPr>
            <p:ph type="sldNum" sz="quarter" idx="12"/>
          </p:nvPr>
        </p:nvSpPr>
        <p:spPr/>
        <p:txBody>
          <a:bodyPr/>
          <a:lstStyle/>
          <a:p>
            <a:fld id="{442AD375-037F-43D0-B059-5172DA06796A}" type="slidenum">
              <a:rPr lang="de-CH" smtClean="0"/>
              <a:pPr/>
              <a:t>13</a:t>
            </a:fld>
            <a:endParaRPr lang="de-CH" dirty="0"/>
          </a:p>
        </p:txBody>
      </p:sp>
    </p:spTree>
    <p:extLst>
      <p:ext uri="{BB962C8B-B14F-4D97-AF65-F5344CB8AC3E}">
        <p14:creationId xmlns:p14="http://schemas.microsoft.com/office/powerpoint/2010/main" val="683637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4312" y="1096426"/>
            <a:ext cx="10983913" cy="619126"/>
          </a:xfrm>
        </p:spPr>
        <p:txBody>
          <a:bodyPr/>
          <a:lstStyle/>
          <a:p>
            <a:r>
              <a:rPr lang="fr-CH" dirty="0" smtClean="0"/>
              <a:t>Exception prévue par l’article 24 LPEP</a:t>
            </a:r>
            <a:endParaRPr lang="fr-CH" dirty="0"/>
          </a:p>
        </p:txBody>
      </p:sp>
      <p:sp>
        <p:nvSpPr>
          <p:cNvPr id="3" name="Inhaltsplatzhalter 2"/>
          <p:cNvSpPr>
            <a:spLocks noGrp="1"/>
          </p:cNvSpPr>
          <p:nvPr>
            <p:ph idx="1"/>
          </p:nvPr>
        </p:nvSpPr>
        <p:spPr/>
        <p:txBody>
          <a:bodyPr/>
          <a:lstStyle/>
          <a:p>
            <a:r>
              <a:rPr lang="fr-CH" dirty="0" smtClean="0"/>
              <a:t>Conditions:</a:t>
            </a:r>
          </a:p>
          <a:p>
            <a:endParaRPr lang="fr-CH" dirty="0" smtClean="0"/>
          </a:p>
          <a:p>
            <a:pPr marL="361950" indent="-361950">
              <a:buFont typeface="Symbol" panose="05050102010706020507" pitchFamily="18" charset="2"/>
              <a:buChar char="-"/>
            </a:pPr>
            <a:r>
              <a:rPr lang="fr-CH" dirty="0" smtClean="0"/>
              <a:t>La prestation figure dans le catalogue (LPEP).</a:t>
            </a:r>
          </a:p>
          <a:p>
            <a:pPr marL="361950" indent="-361950">
              <a:buFont typeface="Symbol" panose="05050102010706020507" pitchFamily="18" charset="2"/>
              <a:buChar char="-"/>
            </a:pPr>
            <a:r>
              <a:rPr lang="fr-CH" dirty="0" smtClean="0"/>
              <a:t>La mesure est indiquée par le service social.</a:t>
            </a:r>
          </a:p>
          <a:p>
            <a:pPr marL="361950" indent="-361950">
              <a:buFont typeface="Symbol" panose="05050102010706020507" pitchFamily="18" charset="2"/>
              <a:buChar char="-"/>
            </a:pPr>
            <a:r>
              <a:rPr lang="fr-CH" dirty="0" smtClean="0"/>
              <a:t>La ou le prestataire n’a pas conclu de contrat de prestations avec l’OM.</a:t>
            </a:r>
          </a:p>
          <a:p>
            <a:pPr marL="361950" indent="-361950">
              <a:buFont typeface="Symbol" panose="05050102010706020507" pitchFamily="18" charset="2"/>
              <a:buChar char="-"/>
            </a:pPr>
            <a:r>
              <a:rPr lang="fr-CH" dirty="0" smtClean="0"/>
              <a:t>La ou le prestataire du secteur résidentiel doit disposer d’une autorisation d’exploiter de l’autorité compétente. </a:t>
            </a:r>
          </a:p>
          <a:p>
            <a:endParaRPr lang="fr-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14</a:t>
            </a:fld>
            <a:endParaRPr lang="de-CH" dirty="0"/>
          </a:p>
        </p:txBody>
      </p:sp>
    </p:spTree>
    <p:extLst>
      <p:ext uri="{BB962C8B-B14F-4D97-AF65-F5344CB8AC3E}">
        <p14:creationId xmlns:p14="http://schemas.microsoft.com/office/powerpoint/2010/main" val="132928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Exception prévue par l’article 28 LPEP</a:t>
            </a:r>
            <a:endParaRPr lang="fr-CH" dirty="0"/>
          </a:p>
        </p:txBody>
      </p:sp>
      <p:sp>
        <p:nvSpPr>
          <p:cNvPr id="3" name="Inhaltsplatzhalter 2"/>
          <p:cNvSpPr>
            <a:spLocks noGrp="1"/>
          </p:cNvSpPr>
          <p:nvPr>
            <p:ph idx="1"/>
          </p:nvPr>
        </p:nvSpPr>
        <p:spPr/>
        <p:txBody>
          <a:bodyPr/>
          <a:lstStyle/>
          <a:p>
            <a:r>
              <a:rPr lang="fr-CH" dirty="0" smtClean="0"/>
              <a:t>Conditions:</a:t>
            </a:r>
          </a:p>
          <a:p>
            <a:pPr marL="457200" indent="-457200">
              <a:buFont typeface="Symbol" panose="05050102010706020507" pitchFamily="18" charset="2"/>
              <a:buChar char="-"/>
            </a:pPr>
            <a:r>
              <a:rPr lang="fr-CH" dirty="0" smtClean="0"/>
              <a:t>Prestation selon le catalogue (LPEP)</a:t>
            </a:r>
          </a:p>
          <a:p>
            <a:pPr marL="457200" indent="-457200">
              <a:buFont typeface="Symbol" panose="05050102010706020507" pitchFamily="18" charset="2"/>
              <a:buChar char="-"/>
            </a:pPr>
            <a:r>
              <a:rPr lang="fr-CH" dirty="0" smtClean="0"/>
              <a:t>Prestation ordonnée par l’APEA</a:t>
            </a:r>
          </a:p>
          <a:p>
            <a:pPr marL="457200" indent="-457200">
              <a:buFont typeface="Symbol" panose="05050102010706020507" pitchFamily="18" charset="2"/>
              <a:buChar char="-"/>
            </a:pPr>
            <a:r>
              <a:rPr lang="fr-CH" dirty="0" smtClean="0"/>
              <a:t>Prestataires ne disposant pas d’un contrat avec l’OM</a:t>
            </a:r>
          </a:p>
          <a:p>
            <a:pPr marL="457200" indent="-457200">
              <a:buFont typeface="Symbol" panose="05050102010706020507" pitchFamily="18" charset="2"/>
              <a:buChar char="-"/>
            </a:pPr>
            <a:r>
              <a:rPr lang="fr-CH" dirty="0" smtClean="0"/>
              <a:t>Prestataires du domaine résidentiel: doivent disposer d’une autorisation d’exploiter délivrée par l’autorité compétente</a:t>
            </a:r>
          </a:p>
          <a:p>
            <a:pPr marL="457200" indent="-457200">
              <a:buFont typeface="Symbol" panose="05050102010706020507" pitchFamily="18" charset="2"/>
              <a:buChar char="-"/>
            </a:pPr>
            <a:endParaRPr lang="fr-CH" dirty="0" smtClean="0"/>
          </a:p>
          <a:p>
            <a:r>
              <a:rPr lang="fr-CH" dirty="0" smtClean="0">
                <a:sym typeface="Wingdings" panose="05000000000000000000" pitchFamily="2" charset="2"/>
              </a:rPr>
              <a:t> L’APEA procède à l’annonce nécessaire auprès de l’OM. En fonction du cas de figure, la justification de la prestation doit être fournie à l’APEA par le service social / la personne assumant la curatelle. </a:t>
            </a:r>
            <a:endParaRPr lang="fr-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15</a:t>
            </a:fld>
            <a:endParaRPr lang="de-CH" dirty="0"/>
          </a:p>
        </p:txBody>
      </p:sp>
    </p:spTree>
    <p:extLst>
      <p:ext uri="{BB962C8B-B14F-4D97-AF65-F5344CB8AC3E}">
        <p14:creationId xmlns:p14="http://schemas.microsoft.com/office/powerpoint/2010/main" val="79763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64703"/>
            <a:ext cx="10983913" cy="1087909"/>
          </a:xfrm>
        </p:spPr>
        <p:txBody>
          <a:bodyPr/>
          <a:lstStyle/>
          <a:p>
            <a:r>
              <a:rPr lang="fr-CH" dirty="0" smtClean="0"/>
              <a:t>Financement des frais de traduction ou d’interprétation (FAQ)</a:t>
            </a:r>
            <a:endParaRPr lang="fr-CH" dirty="0"/>
          </a:p>
        </p:txBody>
      </p:sp>
      <p:sp>
        <p:nvSpPr>
          <p:cNvPr id="3" name="Inhaltsplatzhalter 2"/>
          <p:cNvSpPr>
            <a:spLocks noGrp="1"/>
          </p:cNvSpPr>
          <p:nvPr>
            <p:ph idx="1"/>
          </p:nvPr>
        </p:nvSpPr>
        <p:spPr/>
        <p:txBody>
          <a:bodyPr/>
          <a:lstStyle/>
          <a:p>
            <a:r>
              <a:rPr lang="fr-CH" dirty="0" smtClean="0"/>
              <a:t>Dans le cas de prestations de type ambulatoire, les frais de traduction ou d’interprétation peuvent être facturés à la ou au prestataire (pour les entretiens de bilan également), à l’OM ou à l’APEA.   </a:t>
            </a:r>
          </a:p>
          <a:p>
            <a:endParaRPr lang="fr-CH" sz="1100" dirty="0" smtClean="0"/>
          </a:p>
          <a:p>
            <a:r>
              <a:rPr lang="fr-CH" dirty="0" smtClean="0"/>
              <a:t>Les frais de traduction ou d’interprétation dus à l’indication de la mesure et à l’enquête (entretiens préliminaires, p. ex.) sont pris en charge  </a:t>
            </a:r>
          </a:p>
          <a:p>
            <a:r>
              <a:rPr lang="fr-CH" dirty="0" smtClean="0"/>
              <a:t>- par l’aide sociale pour les mesures décidées d’un commun accord,</a:t>
            </a:r>
            <a:br>
              <a:rPr lang="fr-CH" dirty="0" smtClean="0"/>
            </a:br>
            <a:r>
              <a:rPr lang="fr-CH" dirty="0" smtClean="0"/>
              <a:t>- par l’APEA dans le cadre des frais de procédure (la ou le prestataire envoie la facture à l’APEA).</a:t>
            </a:r>
          </a:p>
          <a:p>
            <a:r>
              <a:rPr lang="fr-CH" sz="1800" dirty="0" smtClean="0"/>
              <a:t>                                                                                                                                                   </a:t>
            </a:r>
          </a:p>
          <a:p>
            <a:r>
              <a:rPr lang="fr-CH" dirty="0" smtClean="0"/>
              <a:t>Il incombe à l’institution de financer de tels frais intervenant dans le cadre du placement résidentiel, sur la base du tarif. </a:t>
            </a:r>
          </a:p>
          <a:p>
            <a:endParaRPr lang="fr-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16</a:t>
            </a:fld>
            <a:endParaRPr lang="de-CH" dirty="0"/>
          </a:p>
        </p:txBody>
      </p:sp>
    </p:spTree>
    <p:extLst>
      <p:ext uri="{BB962C8B-B14F-4D97-AF65-F5344CB8AC3E}">
        <p14:creationId xmlns:p14="http://schemas.microsoft.com/office/powerpoint/2010/main" val="2024441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Financement d’une structure d’accueil de jour</a:t>
            </a:r>
            <a:endParaRPr lang="fr-CH" dirty="0"/>
          </a:p>
        </p:txBody>
      </p:sp>
      <p:sp>
        <p:nvSpPr>
          <p:cNvPr id="3" name="Inhaltsplatzhalter 2"/>
          <p:cNvSpPr>
            <a:spLocks noGrp="1"/>
          </p:cNvSpPr>
          <p:nvPr>
            <p:ph idx="1"/>
          </p:nvPr>
        </p:nvSpPr>
        <p:spPr/>
        <p:txBody>
          <a:bodyPr/>
          <a:lstStyle/>
          <a:p>
            <a:r>
              <a:rPr lang="fr-CH" dirty="0" smtClean="0"/>
              <a:t>La prestation de prise en charge dans des structures de jour (SSP) ne peut pas être combinée avec le placement résidentiel.</a:t>
            </a:r>
          </a:p>
          <a:p>
            <a:endParaRPr lang="fr-CH" sz="1800" dirty="0" smtClean="0"/>
          </a:p>
          <a:p>
            <a:r>
              <a:rPr lang="fr-CH" dirty="0" smtClean="0"/>
              <a:t>Financement d’une telle prestation en cas de placement résidentiel: </a:t>
            </a:r>
          </a:p>
          <a:p>
            <a:pPr marL="457200" indent="-457200">
              <a:buFont typeface="Arial" panose="020B0604020202020204" pitchFamily="34" charset="0"/>
              <a:buChar char="•"/>
            </a:pPr>
            <a:r>
              <a:rPr lang="fr-CH" dirty="0" smtClean="0"/>
              <a:t>s’il n’est pas possible de se rendre à l’école -&gt; INC</a:t>
            </a:r>
          </a:p>
          <a:p>
            <a:pPr marL="457200" indent="-457200">
              <a:buFont typeface="Arial" panose="020B0604020202020204" pitchFamily="34" charset="0"/>
              <a:buChar char="•"/>
            </a:pPr>
            <a:r>
              <a:rPr lang="fr-CH" dirty="0" smtClean="0"/>
              <a:t>s’il s’agit de mesures d’intégration professionnelle -&gt; Service social</a:t>
            </a:r>
          </a:p>
          <a:p>
            <a:pPr marL="457200" indent="-457200">
              <a:buFont typeface="Arial" panose="020B0604020202020204" pitchFamily="34" charset="0"/>
              <a:buChar char="•"/>
            </a:pPr>
            <a:r>
              <a:rPr lang="fr-CH" dirty="0" smtClean="0"/>
              <a:t>soutien partiel par l’intermédiaire du personnel du domaine de l’hébergement (compris dans le tarif)</a:t>
            </a:r>
          </a:p>
          <a:p>
            <a:pPr marL="457200" indent="-457200">
              <a:buFont typeface="Arial" panose="020B0604020202020204" pitchFamily="34" charset="0"/>
              <a:buChar char="•"/>
            </a:pPr>
            <a:endParaRPr lang="fr-CH" sz="1800" dirty="0" smtClean="0"/>
          </a:p>
          <a:p>
            <a:r>
              <a:rPr lang="fr-CH" dirty="0" smtClean="0"/>
              <a:t>La question d’une structure de jour accueillant des élèves externes ayant des besoins particuliers est en cours d’étude (INC et OM).</a:t>
            </a:r>
          </a:p>
          <a:p>
            <a:endParaRPr lang="fr-CH" dirty="0" smtClean="0"/>
          </a:p>
        </p:txBody>
      </p:sp>
      <p:sp>
        <p:nvSpPr>
          <p:cNvPr id="4" name="Datumsplatzhalter 3"/>
          <p:cNvSpPr>
            <a:spLocks noGrp="1"/>
          </p:cNvSpPr>
          <p:nvPr>
            <p:ph type="dt" sz="half" idx="10"/>
          </p:nvPr>
        </p:nvSpPr>
        <p:spPr/>
        <p:txBody>
          <a:bodyPr/>
          <a:lstStyle/>
          <a:p>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17</a:t>
            </a:fld>
            <a:endParaRPr lang="de-CH" dirty="0"/>
          </a:p>
        </p:txBody>
      </p:sp>
    </p:spTree>
    <p:extLst>
      <p:ext uri="{BB962C8B-B14F-4D97-AF65-F5344CB8AC3E}">
        <p14:creationId xmlns:p14="http://schemas.microsoft.com/office/powerpoint/2010/main" val="450828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1" y="836712"/>
            <a:ext cx="10874424" cy="878840"/>
          </a:xfrm>
        </p:spPr>
        <p:txBody>
          <a:bodyPr/>
          <a:lstStyle/>
          <a:p>
            <a:r>
              <a:rPr lang="fr-CH" dirty="0" smtClean="0"/>
              <a:t>Compétence intercantonale </a:t>
            </a:r>
            <a:r>
              <a:rPr lang="fr-CH" sz="2400" dirty="0" smtClean="0"/>
              <a:t>(complément à la circulaire de la DSSI d’octobre 2020 envoyée par courriel)</a:t>
            </a:r>
            <a:endParaRPr lang="fr-CH" sz="2400" dirty="0"/>
          </a:p>
        </p:txBody>
      </p:sp>
      <p:pic>
        <p:nvPicPr>
          <p:cNvPr id="4" name="Espace réservé du contenu 3"/>
          <p:cNvPicPr>
            <a:picLocks noGrp="1" noChangeAspect="1"/>
          </p:cNvPicPr>
          <p:nvPr>
            <p:ph idx="1"/>
          </p:nvPr>
        </p:nvPicPr>
        <p:blipFill>
          <a:blip r:embed="rId2"/>
          <a:stretch>
            <a:fillRect/>
          </a:stretch>
        </p:blipFill>
        <p:spPr>
          <a:xfrm>
            <a:off x="838200" y="2492897"/>
            <a:ext cx="10874425" cy="3168352"/>
          </a:xfrm>
          <a:prstGeom prst="rect">
            <a:avLst/>
          </a:prstGeom>
        </p:spPr>
      </p:pic>
      <p:sp>
        <p:nvSpPr>
          <p:cNvPr id="6" name="Foliennummernplatzhalter 5"/>
          <p:cNvSpPr>
            <a:spLocks noGrp="1"/>
          </p:cNvSpPr>
          <p:nvPr>
            <p:ph type="sldNum" sz="quarter" idx="12"/>
          </p:nvPr>
        </p:nvSpPr>
        <p:spPr/>
        <p:txBody>
          <a:bodyPr/>
          <a:lstStyle/>
          <a:p>
            <a:fld id="{442AD375-037F-43D0-B059-5172DA06796A}" type="slidenum">
              <a:rPr lang="de-CH" smtClean="0"/>
              <a:pPr/>
              <a:t>18</a:t>
            </a:fld>
            <a:endParaRPr lang="de-CH" dirty="0"/>
          </a:p>
        </p:txBody>
      </p:sp>
    </p:spTree>
    <p:extLst>
      <p:ext uri="{BB962C8B-B14F-4D97-AF65-F5344CB8AC3E}">
        <p14:creationId xmlns:p14="http://schemas.microsoft.com/office/powerpoint/2010/main" val="3820388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0" y="1052736"/>
            <a:ext cx="11126713" cy="799876"/>
          </a:xfrm>
        </p:spPr>
        <p:txBody>
          <a:bodyPr/>
          <a:lstStyle/>
          <a:p>
            <a:r>
              <a:rPr lang="fr-CH" dirty="0" smtClean="0"/>
              <a:t>Décompte 2022 par l’OM des prestations des assurances sociales</a:t>
            </a:r>
            <a:endParaRPr lang="fr-CH" dirty="0"/>
          </a:p>
        </p:txBody>
      </p:sp>
      <p:sp>
        <p:nvSpPr>
          <p:cNvPr id="3" name="Inhaltsplatzhalter 2"/>
          <p:cNvSpPr>
            <a:spLocks noGrp="1"/>
          </p:cNvSpPr>
          <p:nvPr>
            <p:ph idx="1"/>
          </p:nvPr>
        </p:nvSpPr>
        <p:spPr>
          <a:xfrm>
            <a:off x="695400" y="2060848"/>
            <a:ext cx="11126713" cy="4464496"/>
          </a:xfrm>
        </p:spPr>
        <p:txBody>
          <a:bodyPr/>
          <a:lstStyle/>
          <a:p>
            <a:r>
              <a:rPr lang="fr-CH" dirty="0" smtClean="0"/>
              <a:t>pour les placements résidentiels décidés d’un commun accord</a:t>
            </a:r>
          </a:p>
          <a:p>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19</a:t>
            </a:fld>
            <a:endParaRPr lang="de-CH" dirty="0"/>
          </a:p>
        </p:txBody>
      </p:sp>
      <p:pic>
        <p:nvPicPr>
          <p:cNvPr id="4" name="Image 3"/>
          <p:cNvPicPr>
            <a:picLocks noChangeAspect="1"/>
          </p:cNvPicPr>
          <p:nvPr/>
        </p:nvPicPr>
        <p:blipFill>
          <a:blip r:embed="rId2"/>
          <a:stretch>
            <a:fillRect/>
          </a:stretch>
        </p:blipFill>
        <p:spPr>
          <a:xfrm>
            <a:off x="1343472" y="2636912"/>
            <a:ext cx="8176969" cy="2160240"/>
          </a:xfrm>
          <a:prstGeom prst="rect">
            <a:avLst/>
          </a:prstGeom>
        </p:spPr>
      </p:pic>
    </p:spTree>
    <p:extLst>
      <p:ext uri="{BB962C8B-B14F-4D97-AF65-F5344CB8AC3E}">
        <p14:creationId xmlns:p14="http://schemas.microsoft.com/office/powerpoint/2010/main" val="4044128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1071564"/>
            <a:ext cx="11198721" cy="619126"/>
          </a:xfrm>
        </p:spPr>
        <p:txBody>
          <a:bodyPr/>
          <a:lstStyle/>
          <a:p>
            <a:r>
              <a:rPr lang="fr-CH" dirty="0" smtClean="0"/>
              <a:t>Buts de la rencontre</a:t>
            </a:r>
            <a:endParaRPr lang="fr-CH" dirty="0"/>
          </a:p>
        </p:txBody>
      </p:sp>
      <p:sp>
        <p:nvSpPr>
          <p:cNvPr id="3" name="Inhaltsplatzhalter 2"/>
          <p:cNvSpPr>
            <a:spLocks noGrp="1"/>
          </p:cNvSpPr>
          <p:nvPr>
            <p:ph idx="1"/>
          </p:nvPr>
        </p:nvSpPr>
        <p:spPr>
          <a:xfrm>
            <a:off x="623392" y="1852613"/>
            <a:ext cx="11198721" cy="4672731"/>
          </a:xfrm>
        </p:spPr>
        <p:txBody>
          <a:bodyPr/>
          <a:lstStyle/>
          <a:p>
            <a:pPr marL="271463" indent="-271463">
              <a:buFontTx/>
              <a:buChar char="-"/>
            </a:pPr>
            <a:r>
              <a:rPr lang="fr-CH" sz="4000" dirty="0" smtClean="0"/>
              <a:t>Application uniforme de la LPEP</a:t>
            </a:r>
          </a:p>
          <a:p>
            <a:pPr marL="271463" indent="-271463">
              <a:buFontTx/>
              <a:buChar char="-"/>
            </a:pPr>
            <a:r>
              <a:rPr lang="fr-CH" sz="4000" dirty="0" smtClean="0"/>
              <a:t>Discussion sur la pratique actuelle </a:t>
            </a:r>
            <a:r>
              <a:rPr lang="fr-CH" sz="3200" dirty="0" smtClean="0"/>
              <a:t>(questions portant sur des cas)</a:t>
            </a:r>
          </a:p>
          <a:p>
            <a:pPr marL="271463" indent="-271463">
              <a:buFontTx/>
              <a:buChar char="-"/>
            </a:pPr>
            <a:r>
              <a:rPr lang="fr-CH" sz="4000" dirty="0" smtClean="0"/>
              <a:t>Suggestions pour le développement de la pratique</a:t>
            </a:r>
          </a:p>
          <a:p>
            <a:pPr marL="271463" indent="-271463">
              <a:buFontTx/>
              <a:buChar char="-"/>
            </a:pPr>
            <a:r>
              <a:rPr lang="fr-CH" sz="4000" dirty="0" smtClean="0"/>
              <a:t>Identification des besoins d’adaptation</a:t>
            </a:r>
            <a:endParaRPr lang="fr-CH" sz="4000"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2</a:t>
            </a:fld>
            <a:endParaRPr lang="de-CH" dirty="0"/>
          </a:p>
        </p:txBody>
      </p:sp>
    </p:spTree>
    <p:extLst>
      <p:ext uri="{BB962C8B-B14F-4D97-AF65-F5344CB8AC3E}">
        <p14:creationId xmlns:p14="http://schemas.microsoft.com/office/powerpoint/2010/main" val="2694075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24744"/>
            <a:ext cx="10983913" cy="1094456"/>
          </a:xfrm>
        </p:spPr>
        <p:txBody>
          <a:bodyPr/>
          <a:lstStyle/>
          <a:p>
            <a:r>
              <a:rPr lang="fr-CH" dirty="0" smtClean="0"/>
              <a:t>Foire aux questions (FAQ): questions et réponses concernant l’application de la LPEP</a:t>
            </a:r>
            <a:endParaRPr lang="fr-CH" dirty="0"/>
          </a:p>
        </p:txBody>
      </p:sp>
      <p:sp>
        <p:nvSpPr>
          <p:cNvPr id="3" name="Inhaltsplatzhalter 2"/>
          <p:cNvSpPr>
            <a:spLocks noGrp="1"/>
          </p:cNvSpPr>
          <p:nvPr>
            <p:ph idx="1"/>
          </p:nvPr>
        </p:nvSpPr>
        <p:spPr>
          <a:xfrm>
            <a:off x="838200" y="2219201"/>
            <a:ext cx="10983913" cy="4306144"/>
          </a:xfrm>
        </p:spPr>
        <p:txBody>
          <a:bodyPr/>
          <a:lstStyle/>
          <a:p>
            <a:pPr marL="457200" indent="-457200">
              <a:buFont typeface="Symbol" panose="05050102010706020507" pitchFamily="18" charset="2"/>
              <a:buChar char="-"/>
            </a:pPr>
            <a:endParaRPr lang="fr-CH" dirty="0" smtClean="0"/>
          </a:p>
          <a:p>
            <a:pPr marL="457200" indent="-457200">
              <a:buFont typeface="Symbol" panose="05050102010706020507" pitchFamily="18" charset="2"/>
              <a:buChar char="-"/>
            </a:pPr>
            <a:r>
              <a:rPr lang="fr-CH" dirty="0" smtClean="0"/>
              <a:t>Actualisation régulière en fonction du développement de la pratique</a:t>
            </a:r>
          </a:p>
          <a:p>
            <a:pPr marL="457200" indent="-457200">
              <a:buFont typeface="Symbol" panose="05050102010706020507" pitchFamily="18" charset="2"/>
              <a:buChar char="-"/>
            </a:pPr>
            <a:endParaRPr lang="fr-CH" dirty="0" smtClean="0"/>
          </a:p>
          <a:p>
            <a:pPr marL="457200" indent="-457200">
              <a:buFont typeface="Symbol" panose="05050102010706020507" pitchFamily="18" charset="2"/>
              <a:buChar char="-"/>
            </a:pPr>
            <a:r>
              <a:rPr lang="fr-CH" dirty="0" smtClean="0"/>
              <a:t>Information sur la nouvelle version de la FAQ transmise par le bulletin</a:t>
            </a:r>
          </a:p>
          <a:p>
            <a:pPr marL="457200" indent="-457200">
              <a:buFont typeface="Symbol" panose="05050102010706020507" pitchFamily="18" charset="2"/>
              <a:buChar char="-"/>
            </a:pPr>
            <a:endParaRPr lang="fr-CH" dirty="0" smtClean="0"/>
          </a:p>
          <a:p>
            <a:pPr marL="457200" indent="-457200">
              <a:buFont typeface="Symbol" panose="05050102010706020507" pitchFamily="18" charset="2"/>
              <a:buChar char="-"/>
            </a:pPr>
            <a:r>
              <a:rPr lang="fr-CH" dirty="0" smtClean="0"/>
              <a:t>Possibilité de tri plus étendue au moyen de la colonne portant sur la date</a:t>
            </a:r>
          </a:p>
          <a:p>
            <a:endParaRPr lang="fr-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20</a:t>
            </a:fld>
            <a:endParaRPr lang="de-CH" dirty="0"/>
          </a:p>
        </p:txBody>
      </p:sp>
    </p:spTree>
    <p:extLst>
      <p:ext uri="{BB962C8B-B14F-4D97-AF65-F5344CB8AC3E}">
        <p14:creationId xmlns:p14="http://schemas.microsoft.com/office/powerpoint/2010/main" val="1858066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APEA: projet «Optimo»</a:t>
            </a:r>
            <a:endParaRPr lang="fr-CH" dirty="0"/>
          </a:p>
        </p:txBody>
      </p:sp>
      <p:sp>
        <p:nvSpPr>
          <p:cNvPr id="3" name="Inhaltsplatzhalter 2"/>
          <p:cNvSpPr>
            <a:spLocks noGrp="1"/>
          </p:cNvSpPr>
          <p:nvPr>
            <p:ph idx="1"/>
          </p:nvPr>
        </p:nvSpPr>
        <p:spPr/>
        <p:txBody>
          <a:bodyPr/>
          <a:lstStyle/>
          <a:p>
            <a:endParaRPr lang="fr-CH" dirty="0" smtClean="0"/>
          </a:p>
          <a:p>
            <a:endParaRPr lang="fr-CH" dirty="0" smtClean="0"/>
          </a:p>
          <a:p>
            <a:endParaRPr lang="fr-CH" dirty="0" smtClean="0"/>
          </a:p>
          <a:p>
            <a:r>
              <a:rPr lang="fr-CH" dirty="0" smtClean="0"/>
              <a:t>Projet basé sur la plateforme Dabbawala, mis en ligne en 2023 </a:t>
            </a:r>
          </a:p>
          <a:p>
            <a:pPr marL="457200" indent="-457200">
              <a:buFont typeface="Symbol" panose="05050102010706020507" pitchFamily="18" charset="2"/>
              <a:buChar char="-"/>
            </a:pPr>
            <a:r>
              <a:rPr lang="fr-CH" dirty="0" smtClean="0"/>
              <a:t>Possibilité de gérer la facturation des prestataires directement par l’intermédiaire de la plateforme</a:t>
            </a:r>
          </a:p>
          <a:p>
            <a:pPr marL="457200" indent="-457200">
              <a:buFont typeface="Symbol" panose="05050102010706020507" pitchFamily="18" charset="2"/>
              <a:buChar char="-"/>
            </a:pPr>
            <a:r>
              <a:rPr lang="fr-CH" dirty="0" smtClean="0"/>
              <a:t>Possibilité de déposer une demande de garantie de prise en charge des coûts par l’intermédiaire de la plateforme</a:t>
            </a:r>
          </a:p>
          <a:p>
            <a:pPr marL="457200" indent="-457200">
              <a:buFont typeface="Symbol" panose="05050102010706020507" pitchFamily="18" charset="2"/>
              <a:buChar char="-"/>
            </a:pPr>
            <a:r>
              <a:rPr lang="fr-CH" dirty="0" smtClean="0"/>
              <a:t>Informations à ce sujet transmises aux prestataires et aux services sociaux en décembre 2022 </a:t>
            </a:r>
          </a:p>
        </p:txBody>
      </p:sp>
      <p:sp>
        <p:nvSpPr>
          <p:cNvPr id="6" name="Foliennummernplatzhalter 5"/>
          <p:cNvSpPr>
            <a:spLocks noGrp="1"/>
          </p:cNvSpPr>
          <p:nvPr>
            <p:ph type="sldNum" sz="quarter" idx="12"/>
          </p:nvPr>
        </p:nvSpPr>
        <p:spPr/>
        <p:txBody>
          <a:bodyPr/>
          <a:lstStyle/>
          <a:p>
            <a:fld id="{442AD375-037F-43D0-B059-5172DA06796A}" type="slidenum">
              <a:rPr lang="de-CH" smtClean="0"/>
              <a:pPr/>
              <a:t>21</a:t>
            </a:fld>
            <a:endParaRPr lang="de-CH" dirty="0"/>
          </a:p>
        </p:txBody>
      </p:sp>
      <p:pic>
        <p:nvPicPr>
          <p:cNvPr id="7" name="Image 6"/>
          <p:cNvPicPr>
            <a:picLocks noChangeAspect="1"/>
          </p:cNvPicPr>
          <p:nvPr/>
        </p:nvPicPr>
        <p:blipFill>
          <a:blip r:embed="rId2"/>
          <a:stretch>
            <a:fillRect/>
          </a:stretch>
        </p:blipFill>
        <p:spPr>
          <a:xfrm>
            <a:off x="5879976" y="705348"/>
            <a:ext cx="3324689" cy="2152950"/>
          </a:xfrm>
          <a:prstGeom prst="rect">
            <a:avLst/>
          </a:prstGeom>
        </p:spPr>
      </p:pic>
    </p:spTree>
    <p:extLst>
      <p:ext uri="{BB962C8B-B14F-4D97-AF65-F5344CB8AC3E}">
        <p14:creationId xmlns:p14="http://schemas.microsoft.com/office/powerpoint/2010/main" val="51303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1071564"/>
            <a:ext cx="11198721" cy="619126"/>
          </a:xfrm>
        </p:spPr>
        <p:txBody>
          <a:bodyPr/>
          <a:lstStyle/>
          <a:p>
            <a:r>
              <a:rPr lang="de-CH" dirty="0" smtClean="0"/>
              <a:t>Dabbawala</a:t>
            </a:r>
            <a:endParaRPr lang="de-CH" dirty="0"/>
          </a:p>
        </p:txBody>
      </p:sp>
      <p:sp>
        <p:nvSpPr>
          <p:cNvPr id="3" name="Inhaltsplatzhalter 2"/>
          <p:cNvSpPr>
            <a:spLocks noGrp="1"/>
          </p:cNvSpPr>
          <p:nvPr>
            <p:ph idx="1"/>
          </p:nvPr>
        </p:nvSpPr>
        <p:spPr>
          <a:xfrm>
            <a:off x="551384" y="1772817"/>
            <a:ext cx="11270729" cy="4680519"/>
          </a:xfrm>
        </p:spPr>
        <p:txBody>
          <a:bodyPr/>
          <a:lstStyle/>
          <a:p>
            <a:pPr marL="271463" indent="-271463">
              <a:buFont typeface="Symbol" panose="05050102010706020507" pitchFamily="18" charset="2"/>
              <a:buChar char="-"/>
            </a:pPr>
            <a:r>
              <a:rPr lang="fr-CH" dirty="0" smtClean="0"/>
              <a:t>Informations aux prestataires sur les exigences posées par rapport à la facturation</a:t>
            </a:r>
          </a:p>
          <a:p>
            <a:pPr marL="271463" indent="-271463">
              <a:buFont typeface="Symbol" panose="05050102010706020507" pitchFamily="18" charset="2"/>
              <a:buChar char="-"/>
            </a:pPr>
            <a:r>
              <a:rPr lang="fr-CH" dirty="0" smtClean="0"/>
              <a:t>Plus de validation par l’OM à la place du Sso dès janvier 2023 </a:t>
            </a:r>
            <a:r>
              <a:rPr lang="fr-CH" sz="1800" dirty="0" smtClean="0"/>
              <a:t>(gestion des cas par le Sso)</a:t>
            </a:r>
          </a:p>
          <a:p>
            <a:pPr marL="271463" indent="-271463">
              <a:buFont typeface="Symbol" panose="05050102010706020507" pitchFamily="18" charset="2"/>
              <a:buChar char="-"/>
            </a:pPr>
            <a:r>
              <a:rPr lang="fr-CH" dirty="0" smtClean="0"/>
              <a:t>Refus d’une facture: le Sso informe la ou le prestataire </a:t>
            </a:r>
            <a:r>
              <a:rPr lang="fr-CH" sz="1800" dirty="0" smtClean="0"/>
              <a:t>(gestion des cas par le Sso)</a:t>
            </a:r>
          </a:p>
          <a:p>
            <a:pPr marL="271463" indent="-271463">
              <a:buFont typeface="Symbol" panose="05050102010706020507" pitchFamily="18" charset="2"/>
              <a:buChar char="-"/>
            </a:pPr>
            <a:r>
              <a:rPr lang="fr-CH" dirty="0" smtClean="0"/>
              <a:t>Rejet d’une demande: information immédiate à la ou au prestataire </a:t>
            </a:r>
            <a:r>
              <a:rPr lang="fr-CH" sz="1800" dirty="0" smtClean="0"/>
              <a:t>(gestion des cas par le Sso)</a:t>
            </a:r>
          </a:p>
          <a:p>
            <a:pPr marL="271463" indent="-271463">
              <a:buFont typeface="Symbol" panose="05050102010706020507" pitchFamily="18" charset="2"/>
              <a:buChar char="-"/>
            </a:pPr>
            <a:r>
              <a:rPr lang="fr-CH" dirty="0" smtClean="0"/>
              <a:t>Plus d’envoi de demandes par courrier postal</a:t>
            </a:r>
          </a:p>
          <a:p>
            <a:pPr marL="271463" indent="-271463">
              <a:buFont typeface="Symbol" panose="05050102010706020507" pitchFamily="18" charset="2"/>
              <a:buChar char="-"/>
            </a:pPr>
            <a:r>
              <a:rPr lang="fr-CH" dirty="0" smtClean="0"/>
              <a:t>Communication à l’adresse </a:t>
            </a:r>
            <a:r>
              <a:rPr lang="fr-CH" dirty="0" smtClean="0">
                <a:hlinkClick r:id="rId2"/>
              </a:rPr>
              <a:t>vorfinanzierung-kja@be.ch</a:t>
            </a:r>
            <a:r>
              <a:rPr lang="fr-CH" dirty="0" smtClean="0"/>
              <a:t> </a:t>
            </a:r>
            <a:r>
              <a:rPr lang="fr-CH" dirty="0" smtClean="0">
                <a:solidFill>
                  <a:schemeClr val="bg1">
                    <a:lumMod val="65000"/>
                  </a:schemeClr>
                </a:solidFill>
              </a:rPr>
              <a:t>(réponse dans les 10 jours ouvrés)</a:t>
            </a:r>
          </a:p>
          <a:p>
            <a:pPr marL="271463" indent="-271463"/>
            <a:endParaRPr lang="fr-CH" sz="1800" dirty="0" smtClean="0">
              <a:solidFill>
                <a:schemeClr val="bg1">
                  <a:lumMod val="65000"/>
                </a:schemeClr>
              </a:solidFill>
            </a:endParaRPr>
          </a:p>
          <a:p>
            <a:pPr marL="271463" indent="-271463">
              <a:buFont typeface="Symbol" panose="05050102010706020507" pitchFamily="18" charset="2"/>
              <a:buChar char="-"/>
            </a:pPr>
            <a:r>
              <a:rPr lang="fr-CH" dirty="0" smtClean="0">
                <a:solidFill>
                  <a:schemeClr val="bg1">
                    <a:lumMod val="65000"/>
                  </a:schemeClr>
                </a:solidFill>
              </a:rPr>
              <a:t>Authentification à deux facteurs (protection des données)</a:t>
            </a:r>
            <a:endParaRPr lang="fr-CH" dirty="0">
              <a:solidFill>
                <a:schemeClr val="bg1">
                  <a:lumMod val="65000"/>
                </a:schemeClr>
              </a:solidFill>
            </a:endParaRPr>
          </a:p>
        </p:txBody>
      </p:sp>
      <p:sp>
        <p:nvSpPr>
          <p:cNvPr id="6" name="Foliennummernplatzhalter 5"/>
          <p:cNvSpPr>
            <a:spLocks noGrp="1"/>
          </p:cNvSpPr>
          <p:nvPr>
            <p:ph type="sldNum" sz="quarter" idx="12"/>
          </p:nvPr>
        </p:nvSpPr>
        <p:spPr/>
        <p:txBody>
          <a:bodyPr/>
          <a:lstStyle/>
          <a:p>
            <a:fld id="{442AD375-037F-43D0-B059-5172DA06796A}" type="slidenum">
              <a:rPr lang="de-CH" smtClean="0"/>
              <a:pPr/>
              <a:t>22</a:t>
            </a:fld>
            <a:endParaRPr lang="de-CH" dirty="0"/>
          </a:p>
        </p:txBody>
      </p:sp>
    </p:spTree>
    <p:extLst>
      <p:ext uri="{BB962C8B-B14F-4D97-AF65-F5344CB8AC3E}">
        <p14:creationId xmlns:p14="http://schemas.microsoft.com/office/powerpoint/2010/main" val="2793620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Suite à donner / options</a:t>
            </a:r>
            <a:endParaRPr lang="fr-CH" dirty="0"/>
          </a:p>
        </p:txBody>
      </p:sp>
      <p:sp>
        <p:nvSpPr>
          <p:cNvPr id="3" name="Inhaltsplatzhalter 2"/>
          <p:cNvSpPr>
            <a:spLocks noGrp="1"/>
          </p:cNvSpPr>
          <p:nvPr>
            <p:ph idx="1"/>
          </p:nvPr>
        </p:nvSpPr>
        <p:spPr/>
        <p:txBody>
          <a:bodyPr/>
          <a:lstStyle/>
          <a:p>
            <a:pPr marL="457200" indent="-457200">
              <a:buFont typeface="Symbol" panose="05050102010706020507" pitchFamily="18" charset="2"/>
              <a:buChar char="-"/>
            </a:pPr>
            <a:r>
              <a:rPr lang="fr-CH" sz="3200" dirty="0" smtClean="0"/>
              <a:t>Foire aux questions</a:t>
            </a:r>
          </a:p>
          <a:p>
            <a:pPr marL="457200" indent="-457200">
              <a:buFont typeface="Symbol" panose="05050102010706020507" pitchFamily="18" charset="2"/>
              <a:buChar char="-"/>
            </a:pPr>
            <a:endParaRPr lang="fr-CH" sz="3200" dirty="0" smtClean="0"/>
          </a:p>
          <a:p>
            <a:pPr marL="457200" indent="-457200">
              <a:buFont typeface="Symbol" panose="05050102010706020507" pitchFamily="18" charset="2"/>
              <a:buChar char="-"/>
            </a:pPr>
            <a:r>
              <a:rPr lang="fr-CH" sz="3200" dirty="0" smtClean="0"/>
              <a:t>Développement de la pratique avec la BKSE/l’OAIS/les APEA</a:t>
            </a:r>
          </a:p>
          <a:p>
            <a:pPr marL="457200" indent="-457200">
              <a:buFont typeface="Symbol" panose="05050102010706020507" pitchFamily="18" charset="2"/>
              <a:buChar char="-"/>
            </a:pPr>
            <a:endParaRPr lang="fr-CH" sz="3200" dirty="0" smtClean="0"/>
          </a:p>
          <a:p>
            <a:pPr marL="457200" indent="-457200">
              <a:buFont typeface="Symbol" panose="05050102010706020507" pitchFamily="18" charset="2"/>
              <a:buChar char="-"/>
            </a:pPr>
            <a:r>
              <a:rPr lang="fr-CH" sz="3200" dirty="0" smtClean="0"/>
              <a:t>Examen des besoins de réglementation (adaptation des documents, p. ex. des directives)</a:t>
            </a:r>
          </a:p>
          <a:p>
            <a:endParaRPr lang="fr-CH" dirty="0" smtClean="0"/>
          </a:p>
          <a:p>
            <a:endParaRPr lang="fr-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23</a:t>
            </a:fld>
            <a:endParaRPr lang="de-CH" dirty="0"/>
          </a:p>
        </p:txBody>
      </p:sp>
    </p:spTree>
    <p:extLst>
      <p:ext uri="{BB962C8B-B14F-4D97-AF65-F5344CB8AC3E}">
        <p14:creationId xmlns:p14="http://schemas.microsoft.com/office/powerpoint/2010/main" val="518707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E402D-8EC9-4253-B7DD-B9F54AA8DFD6}"/>
              </a:ext>
            </a:extLst>
          </p:cNvPr>
          <p:cNvSpPr>
            <a:spLocks noGrp="1"/>
          </p:cNvSpPr>
          <p:nvPr>
            <p:ph type="title"/>
          </p:nvPr>
        </p:nvSpPr>
        <p:spPr/>
        <p:txBody>
          <a:bodyPr/>
          <a:lstStyle/>
          <a:p>
            <a:r>
              <a:rPr lang="de-CH" dirty="0" smtClean="0"/>
              <a:t>Contact</a:t>
            </a:r>
            <a:endParaRPr lang="de-CH" dirty="0"/>
          </a:p>
        </p:txBody>
      </p:sp>
      <p:sp>
        <p:nvSpPr>
          <p:cNvPr id="3" name="Inhaltsplatzhalter 2">
            <a:extLst>
              <a:ext uri="{FF2B5EF4-FFF2-40B4-BE49-F238E27FC236}">
                <a16:creationId xmlns:a16="http://schemas.microsoft.com/office/drawing/2014/main" id="{80ED0EC0-2C8D-4AD5-A83D-E837F3E5548B}"/>
              </a:ext>
            </a:extLst>
          </p:cNvPr>
          <p:cNvSpPr>
            <a:spLocks noGrp="1"/>
          </p:cNvSpPr>
          <p:nvPr>
            <p:ph idx="1"/>
          </p:nvPr>
        </p:nvSpPr>
        <p:spPr/>
        <p:txBody>
          <a:bodyPr/>
          <a:lstStyle/>
          <a:p>
            <a:r>
              <a:rPr lang="fr-CH" dirty="0" smtClean="0"/>
              <a:t>Sven Colijn										Verena Allenbach</a:t>
            </a:r>
          </a:p>
          <a:p>
            <a:r>
              <a:rPr lang="fr-CH" dirty="0" smtClean="0">
                <a:hlinkClick r:id="rId3"/>
              </a:rPr>
              <a:t>sven.colijn@be.ch</a:t>
            </a:r>
            <a:r>
              <a:rPr lang="fr-CH" dirty="0" smtClean="0"/>
              <a:t>								</a:t>
            </a:r>
            <a:r>
              <a:rPr lang="fr-CH" u="sng" dirty="0" smtClean="0"/>
              <a:t>verena.allenbach@be.ch</a:t>
            </a:r>
          </a:p>
          <a:p>
            <a:r>
              <a:rPr lang="fr-CH" dirty="0" smtClean="0"/>
              <a:t>+41 31 633 76 20								+41 31 633 76 48</a:t>
            </a:r>
          </a:p>
          <a:p>
            <a:r>
              <a:rPr lang="fr-CH" dirty="0" smtClean="0"/>
              <a:t>Service de la surveillance					Service des finances et des	</a:t>
            </a:r>
          </a:p>
          <a:p>
            <a:r>
              <a:rPr lang="fr-CH" dirty="0" smtClean="0"/>
              <a:t>et du controlling des prestations			ressources 										</a:t>
            </a:r>
            <a:endParaRPr lang="fr-CH" sz="1200" dirty="0" smtClean="0"/>
          </a:p>
          <a:p>
            <a:endParaRPr lang="fr-CH" sz="1200" dirty="0" smtClean="0"/>
          </a:p>
          <a:p>
            <a:r>
              <a:rPr lang="fr-CH" dirty="0" smtClean="0"/>
              <a:t>Thomas Nydegger							Michal Hasler</a:t>
            </a:r>
          </a:p>
          <a:p>
            <a:r>
              <a:rPr lang="fr-CH" dirty="0" smtClean="0"/>
              <a:t>Vice-président de l’APEA 					Présidente de l’APEA du 	</a:t>
            </a:r>
          </a:p>
          <a:p>
            <a:r>
              <a:rPr lang="fr-CH" dirty="0" smtClean="0"/>
              <a:t>du Seeland										Mittelland septentrional</a:t>
            </a:r>
          </a:p>
          <a:p>
            <a:r>
              <a:rPr lang="fr-CH" dirty="0" smtClean="0">
                <a:hlinkClick r:id="rId4"/>
              </a:rPr>
              <a:t>thomas.nydegger1@be.ch</a:t>
            </a:r>
            <a:r>
              <a:rPr lang="fr-CH" dirty="0" smtClean="0"/>
              <a:t>					</a:t>
            </a:r>
            <a:r>
              <a:rPr lang="fr-CH" u="sng" dirty="0" smtClean="0"/>
              <a:t>michal.hasler@be.ch</a:t>
            </a:r>
          </a:p>
        </p:txBody>
      </p:sp>
      <p:sp>
        <p:nvSpPr>
          <p:cNvPr id="6" name="Foliennummernplatzhalter 5">
            <a:extLst>
              <a:ext uri="{FF2B5EF4-FFF2-40B4-BE49-F238E27FC236}">
                <a16:creationId xmlns:a16="http://schemas.microsoft.com/office/drawing/2014/main" id="{D4C75415-D371-485A-879F-4C0A2DA94DA3}"/>
              </a:ext>
            </a:extLst>
          </p:cNvPr>
          <p:cNvSpPr>
            <a:spLocks noGrp="1"/>
          </p:cNvSpPr>
          <p:nvPr>
            <p:ph type="sldNum" sz="quarter" idx="12"/>
          </p:nvPr>
        </p:nvSpPr>
        <p:spPr/>
        <p:txBody>
          <a:bodyPr/>
          <a:lstStyle/>
          <a:p>
            <a:fld id="{442AD375-037F-43D0-B059-5172DA06796A}" type="slidenum">
              <a:rPr lang="de-CH" smtClean="0"/>
              <a:pPr/>
              <a:t>24</a:t>
            </a:fld>
            <a:endParaRPr lang="de-CH" dirty="0"/>
          </a:p>
        </p:txBody>
      </p:sp>
    </p:spTree>
    <p:extLst>
      <p:ext uri="{BB962C8B-B14F-4D97-AF65-F5344CB8AC3E}">
        <p14:creationId xmlns:p14="http://schemas.microsoft.com/office/powerpoint/2010/main" val="2262423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BA736-3302-4A40-B299-6E6E656BE127}"/>
              </a:ext>
            </a:extLst>
          </p:cNvPr>
          <p:cNvSpPr>
            <a:spLocks noGrp="1"/>
          </p:cNvSpPr>
          <p:nvPr>
            <p:ph type="ctrTitle"/>
          </p:nvPr>
        </p:nvSpPr>
        <p:spPr>
          <a:xfrm>
            <a:off x="479376" y="2132855"/>
            <a:ext cx="8856712" cy="735293"/>
          </a:xfrm>
        </p:spPr>
        <p:txBody>
          <a:bodyPr/>
          <a:lstStyle/>
          <a:p>
            <a:r>
              <a:rPr lang="fr-CH" dirty="0" smtClean="0"/>
              <a:t>Catalogue des prestations</a:t>
            </a:r>
            <a:endParaRPr lang="fr-CH" dirty="0"/>
          </a:p>
        </p:txBody>
      </p:sp>
      <p:sp>
        <p:nvSpPr>
          <p:cNvPr id="3" name="Untertitel 2">
            <a:extLst>
              <a:ext uri="{FF2B5EF4-FFF2-40B4-BE49-F238E27FC236}">
                <a16:creationId xmlns:a16="http://schemas.microsoft.com/office/drawing/2014/main" id="{C16138E7-7A87-44FA-8C4F-FCFA3BE84B53}"/>
              </a:ext>
            </a:extLst>
          </p:cNvPr>
          <p:cNvSpPr>
            <a:spLocks noGrp="1"/>
          </p:cNvSpPr>
          <p:nvPr>
            <p:ph type="subTitle" idx="1"/>
          </p:nvPr>
        </p:nvSpPr>
        <p:spPr>
          <a:xfrm>
            <a:off x="479376" y="2924945"/>
            <a:ext cx="11521280" cy="2088231"/>
          </a:xfrm>
        </p:spPr>
        <p:txBody>
          <a:bodyPr/>
          <a:lstStyle/>
          <a:p>
            <a:pPr marL="441325" indent="-441325">
              <a:buFontTx/>
              <a:buChar char="-"/>
            </a:pPr>
            <a:r>
              <a:rPr lang="fr-CH" sz="3600" dirty="0" smtClean="0"/>
              <a:t>Combinaison de prestations</a:t>
            </a:r>
          </a:p>
          <a:p>
            <a:pPr marL="441325" indent="-441325">
              <a:buFontTx/>
              <a:buChar char="-"/>
            </a:pPr>
            <a:r>
              <a:rPr lang="fr-CH" sz="3600" dirty="0" smtClean="0"/>
              <a:t>Délimitation entre les prestations de type ambulatoire</a:t>
            </a:r>
          </a:p>
          <a:p>
            <a:pPr marL="441325" indent="-441325">
              <a:buFontTx/>
              <a:buChar char="-"/>
            </a:pPr>
            <a:r>
              <a:rPr lang="fr-CH" sz="3600" dirty="0" smtClean="0"/>
              <a:t>Délimitation entre les prestations de type résidentiel</a:t>
            </a:r>
            <a:endParaRPr lang="fr-CH" sz="3600" dirty="0"/>
          </a:p>
        </p:txBody>
      </p:sp>
      <p:sp>
        <p:nvSpPr>
          <p:cNvPr id="6" name="Foliennummernplatzhalter 5">
            <a:extLst>
              <a:ext uri="{FF2B5EF4-FFF2-40B4-BE49-F238E27FC236}">
                <a16:creationId xmlns:a16="http://schemas.microsoft.com/office/drawing/2014/main" id="{FDEF8997-7C65-41AF-9641-8CEE0C23BF15}"/>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2343129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Catalogue des </a:t>
            </a:r>
            <a:r>
              <a:rPr lang="fr-CH" dirty="0" smtClean="0"/>
              <a:t>prestations</a:t>
            </a:r>
            <a:endParaRPr lang="fr-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4</a:t>
            </a:fld>
            <a:endParaRPr lang="de-CH" dirty="0"/>
          </a:p>
        </p:txBody>
      </p:sp>
      <p:sp>
        <p:nvSpPr>
          <p:cNvPr id="3" name="Espace réservé du contenu 2"/>
          <p:cNvSpPr>
            <a:spLocks noGrp="1"/>
          </p:cNvSpPr>
          <p:nvPr>
            <p:ph idx="1"/>
          </p:nvPr>
        </p:nvSpPr>
        <p:spPr/>
        <p:txBody>
          <a:bodyPr/>
          <a:lstStyle/>
          <a:p>
            <a:endParaRPr lang="fr-CH" dirty="0"/>
          </a:p>
        </p:txBody>
      </p:sp>
      <p:pic>
        <p:nvPicPr>
          <p:cNvPr id="8" name="Image 7"/>
          <p:cNvPicPr>
            <a:picLocks noChangeAspect="1"/>
          </p:cNvPicPr>
          <p:nvPr/>
        </p:nvPicPr>
        <p:blipFill>
          <a:blip r:embed="rId3"/>
          <a:stretch>
            <a:fillRect/>
          </a:stretch>
        </p:blipFill>
        <p:spPr>
          <a:xfrm>
            <a:off x="551384" y="1852612"/>
            <a:ext cx="10873208" cy="4312691"/>
          </a:xfrm>
          <a:prstGeom prst="rect">
            <a:avLst/>
          </a:prstGeom>
        </p:spPr>
      </p:pic>
    </p:spTree>
    <p:extLst>
      <p:ext uri="{BB962C8B-B14F-4D97-AF65-F5344CB8AC3E}">
        <p14:creationId xmlns:p14="http://schemas.microsoft.com/office/powerpoint/2010/main" val="1064076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3200" dirty="0" smtClean="0">
                <a:hlinkClick r:id="rId3"/>
              </a:rPr>
              <a:t>Descriptif des prestations</a:t>
            </a:r>
            <a:endParaRPr lang="fr-CH" sz="3200" dirty="0"/>
          </a:p>
        </p:txBody>
      </p:sp>
      <p:sp>
        <p:nvSpPr>
          <p:cNvPr id="3" name="Inhaltsplatzhalter 2"/>
          <p:cNvSpPr>
            <a:spLocks noGrp="1"/>
          </p:cNvSpPr>
          <p:nvPr>
            <p:ph idx="1"/>
          </p:nvPr>
        </p:nvSpPr>
        <p:spPr/>
        <p:txBody>
          <a:bodyPr/>
          <a:lstStyle/>
          <a:p>
            <a:pPr marL="457200" indent="-457200">
              <a:buFontTx/>
              <a:buChar char="-"/>
            </a:pPr>
            <a:r>
              <a:rPr lang="fr-CH" sz="3200" dirty="0" smtClean="0"/>
              <a:t>Description générale de la prestation</a:t>
            </a:r>
          </a:p>
          <a:p>
            <a:pPr marL="457200" indent="-457200">
              <a:buFontTx/>
              <a:buChar char="-"/>
            </a:pPr>
            <a:r>
              <a:rPr lang="fr-CH" sz="3200" dirty="0" smtClean="0"/>
              <a:t>Objectifs supérieurs</a:t>
            </a:r>
          </a:p>
          <a:p>
            <a:pPr marL="457200" indent="-457200">
              <a:buFontTx/>
              <a:buChar char="-"/>
            </a:pPr>
            <a:r>
              <a:rPr lang="fr-CH" sz="3200" dirty="0" smtClean="0"/>
              <a:t>Destinataires de la prestation</a:t>
            </a:r>
          </a:p>
          <a:p>
            <a:pPr marL="457200" indent="-457200">
              <a:buFontTx/>
              <a:buChar char="-"/>
            </a:pPr>
            <a:r>
              <a:rPr lang="fr-CH" sz="3200" dirty="0" smtClean="0"/>
              <a:t>Objectifs de la prestation et </a:t>
            </a:r>
          </a:p>
          <a:p>
            <a:pPr marL="814388" lvl="1" indent="-457200">
              <a:buFont typeface="Courier New" panose="02070309020205020404" pitchFamily="49" charset="0"/>
              <a:buChar char="o"/>
            </a:pPr>
            <a:r>
              <a:rPr lang="fr-CH" sz="3200" dirty="0" smtClean="0"/>
              <a:t>indicateurs</a:t>
            </a:r>
          </a:p>
          <a:p>
            <a:pPr marL="814388" lvl="1" indent="-457200">
              <a:buFont typeface="Courier New" panose="02070309020205020404" pitchFamily="49" charset="0"/>
              <a:buChar char="o"/>
            </a:pPr>
            <a:r>
              <a:rPr lang="fr-CH" sz="3200" dirty="0" smtClean="0"/>
              <a:t>standards</a:t>
            </a:r>
          </a:p>
          <a:p>
            <a:pPr marL="814388" lvl="1" indent="-457200">
              <a:buFont typeface="Courier New" panose="02070309020205020404" pitchFamily="49" charset="0"/>
              <a:buChar char="o"/>
            </a:pPr>
            <a:r>
              <a:rPr lang="fr-CH" sz="3200" dirty="0" smtClean="0"/>
              <a:t>méthodologie</a:t>
            </a:r>
          </a:p>
          <a:p>
            <a:pPr marL="457200" indent="-457200">
              <a:buFontTx/>
              <a:buChar char="-"/>
            </a:pPr>
            <a:endParaRPr lang="fr-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349511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FC53E-66DC-4145-8886-254427EDB66D}"/>
              </a:ext>
            </a:extLst>
          </p:cNvPr>
          <p:cNvSpPr>
            <a:spLocks noGrp="1"/>
          </p:cNvSpPr>
          <p:nvPr>
            <p:ph type="title"/>
          </p:nvPr>
        </p:nvSpPr>
        <p:spPr>
          <a:xfrm>
            <a:off x="838200" y="620688"/>
            <a:ext cx="10983913" cy="576064"/>
          </a:xfrm>
        </p:spPr>
        <p:txBody>
          <a:bodyPr/>
          <a:lstStyle/>
          <a:p>
            <a:r>
              <a:rPr lang="fr-CH" dirty="0" smtClean="0"/>
              <a:t>Combinaisons de prestations</a:t>
            </a:r>
            <a:endParaRPr lang="fr-CH" dirty="0"/>
          </a:p>
        </p:txBody>
      </p:sp>
      <p:sp>
        <p:nvSpPr>
          <p:cNvPr id="7" name="Inhaltsplatzhalter 6">
            <a:extLst>
              <a:ext uri="{FF2B5EF4-FFF2-40B4-BE49-F238E27FC236}">
                <a16:creationId xmlns:a16="http://schemas.microsoft.com/office/drawing/2014/main" id="{35005613-131C-45AF-B3F5-8B37AA92CB20}"/>
              </a:ext>
            </a:extLst>
          </p:cNvPr>
          <p:cNvSpPr>
            <a:spLocks noGrp="1"/>
          </p:cNvSpPr>
          <p:nvPr>
            <p:ph idx="1"/>
          </p:nvPr>
        </p:nvSpPr>
        <p:spPr>
          <a:xfrm>
            <a:off x="834312" y="1196752"/>
            <a:ext cx="10983913" cy="5435462"/>
          </a:xfrm>
        </p:spPr>
        <p:txBody>
          <a:bodyPr/>
          <a:lstStyle/>
          <a:p>
            <a:r>
              <a:rPr lang="fr-CH" sz="1400" b="1" dirty="0" smtClean="0"/>
              <a:t>Combinaison entre des prestations de type ambulatoire</a:t>
            </a:r>
          </a:p>
          <a:p>
            <a:pPr marL="285750" indent="-285750">
              <a:spcBef>
                <a:spcPts val="600"/>
              </a:spcBef>
              <a:buFont typeface="Arial" panose="020B0604020202020204" pitchFamily="34" charset="0"/>
              <a:buChar char="•"/>
            </a:pPr>
            <a:r>
              <a:rPr lang="fr-CH" sz="1400" dirty="0" smtClean="0"/>
              <a:t>Droit de visite et prise en charge dans des structures de jour socio-pédagogiques (SSP) ainsi que suivi (post-résidentiel) ambulatoire</a:t>
            </a:r>
          </a:p>
          <a:p>
            <a:pPr marL="285750" indent="-285750">
              <a:buFont typeface="Arial" panose="020B0604020202020204" pitchFamily="34" charset="0"/>
              <a:buChar char="•"/>
            </a:pPr>
            <a:r>
              <a:rPr lang="fr-CH" sz="1400" dirty="0" smtClean="0"/>
              <a:t>Encadrement familial socio-pédagogique (ESP) et SSP pour décharger le système familial </a:t>
            </a:r>
          </a:p>
          <a:p>
            <a:pPr marL="285750" indent="-285750">
              <a:buFont typeface="Arial" panose="020B0604020202020204" pitchFamily="34" charset="0"/>
              <a:buChar char="•"/>
            </a:pPr>
            <a:r>
              <a:rPr lang="fr-CH" sz="1400" dirty="0" smtClean="0"/>
              <a:t>Suivi intensif dans la famille (SIF) et SSP pour décharger le système familial </a:t>
            </a:r>
          </a:p>
          <a:p>
            <a:pPr marL="285750" indent="-285750">
              <a:buFont typeface="Arial" panose="020B0604020202020204" pitchFamily="34" charset="0"/>
              <a:buChar char="•"/>
            </a:pPr>
            <a:r>
              <a:rPr lang="fr-CH" sz="1400" dirty="0" smtClean="0"/>
              <a:t>ESP et droit de visite </a:t>
            </a:r>
          </a:p>
          <a:p>
            <a:endParaRPr lang="fr-CH" sz="1000" dirty="0" smtClean="0"/>
          </a:p>
          <a:p>
            <a:r>
              <a:rPr lang="fr-CH" sz="1400" b="1" dirty="0" smtClean="0"/>
              <a:t>Combinaison entre des prestations de type résidentiel</a:t>
            </a:r>
            <a:endParaRPr lang="fr-CH" sz="1400" dirty="0" smtClean="0"/>
          </a:p>
          <a:p>
            <a:pPr marL="285750" indent="-285750">
              <a:spcBef>
                <a:spcPts val="600"/>
              </a:spcBef>
              <a:buFont typeface="Arial" panose="020B0604020202020204" pitchFamily="34" charset="0"/>
              <a:buChar char="•"/>
            </a:pPr>
            <a:r>
              <a:rPr lang="fr-CH" sz="1400" dirty="0" smtClean="0"/>
              <a:t>Principe: pas de combinaison entre les prestations</a:t>
            </a:r>
          </a:p>
          <a:p>
            <a:pPr marL="285750" indent="-285750">
              <a:buFont typeface="Arial" panose="020B0604020202020204" pitchFamily="34" charset="0"/>
              <a:buChar char="•"/>
            </a:pPr>
            <a:r>
              <a:rPr lang="fr-CH" sz="1400" dirty="0" smtClean="0"/>
              <a:t>Exception: placements financés par l’intermédiaire de la LAMal</a:t>
            </a:r>
          </a:p>
          <a:p>
            <a:pPr marL="285750" indent="-285750">
              <a:buFont typeface="Arial" panose="020B0604020202020204" pitchFamily="34" charset="0"/>
              <a:buChar char="•"/>
            </a:pPr>
            <a:r>
              <a:rPr lang="fr-CH" sz="1400" dirty="0" smtClean="0"/>
              <a:t>Placements à temps partiel dans des institutions résidentielles</a:t>
            </a:r>
          </a:p>
          <a:p>
            <a:pPr marL="285750" indent="-285750">
              <a:buFont typeface="Arial" panose="020B0604020202020204" pitchFamily="34" charset="0"/>
              <a:buChar char="•"/>
            </a:pPr>
            <a:r>
              <a:rPr lang="fr-CH" sz="1400" dirty="0" smtClean="0"/>
              <a:t>Placements à temps partiel dans des familles d’accueil</a:t>
            </a:r>
          </a:p>
          <a:p>
            <a:endParaRPr lang="fr-CH" sz="1400" b="1" dirty="0" smtClean="0"/>
          </a:p>
          <a:p>
            <a:r>
              <a:rPr lang="fr-CH" sz="1400" b="1" dirty="0" smtClean="0"/>
              <a:t>Combinaison entre des prestations de type résidentiel d’une part et ambulatoire d’autre part</a:t>
            </a:r>
            <a:endParaRPr lang="fr-CH" sz="1400" dirty="0" smtClean="0"/>
          </a:p>
          <a:p>
            <a:pPr marL="171450" lvl="0" indent="-171450">
              <a:spcBef>
                <a:spcPts val="600"/>
              </a:spcBef>
              <a:buFont typeface="Arial" panose="020B0604020202020204" pitchFamily="34" charset="0"/>
              <a:buChar char="•"/>
            </a:pPr>
            <a:r>
              <a:rPr lang="fr-CH" sz="1400" dirty="0" smtClean="0"/>
              <a:t>Placement dans des familles d’accueil et prestations PPP concernées (suivi du placement en question) </a:t>
            </a:r>
          </a:p>
          <a:p>
            <a:pPr marL="171450" lvl="0" indent="-171450">
              <a:buFont typeface="Arial" panose="020B0604020202020204" pitchFamily="34" charset="0"/>
              <a:buChar char="•"/>
            </a:pPr>
            <a:endParaRPr lang="fr-CH" sz="1400" dirty="0" smtClean="0"/>
          </a:p>
          <a:p>
            <a:pPr lvl="0"/>
            <a:r>
              <a:rPr lang="fr-CH" sz="1400" b="1" dirty="0" smtClean="0"/>
              <a:t>Dans des cas exceptionnels: </a:t>
            </a:r>
          </a:p>
          <a:p>
            <a:pPr marL="171450" lvl="0" indent="-171450">
              <a:spcBef>
                <a:spcPts val="600"/>
              </a:spcBef>
              <a:buFont typeface="Arial" panose="020B0604020202020204" pitchFamily="34" charset="0"/>
              <a:buChar char="•"/>
            </a:pPr>
            <a:r>
              <a:rPr lang="fr-CH" sz="1400" dirty="0" smtClean="0"/>
              <a:t>Combinaison entre un placement résidentiel et un ESP (sauf dans une institution parents-enfant) </a:t>
            </a:r>
          </a:p>
          <a:p>
            <a:pPr lvl="2">
              <a:buFont typeface="Courier New" panose="02070309020205020404" pitchFamily="49" charset="0"/>
              <a:buChar char="o"/>
            </a:pPr>
            <a:r>
              <a:rPr lang="fr-CH" sz="1400" dirty="0" smtClean="0"/>
              <a:t>lorsqu’un retour dans la famille d’origine est prévu, </a:t>
            </a:r>
          </a:p>
          <a:p>
            <a:pPr lvl="2">
              <a:buFont typeface="Courier New" panose="02070309020205020404" pitchFamily="49" charset="0"/>
              <a:buChar char="o"/>
            </a:pPr>
            <a:r>
              <a:rPr lang="fr-CH" sz="1400" dirty="0" smtClean="0"/>
              <a:t>dans le cas de placements à temps partiel.</a:t>
            </a:r>
          </a:p>
          <a:p>
            <a:pPr marL="171450" indent="-171450">
              <a:buFont typeface="Arial" panose="020B0604020202020204" pitchFamily="34" charset="0"/>
              <a:buChar char="•"/>
            </a:pPr>
            <a:r>
              <a:rPr lang="fr-CH" sz="1400" dirty="0" smtClean="0"/>
              <a:t>Combinaison entre un placement résidentiel et un accompagnement lors de l’exercice du droit de visite ou un accompagnement lors de la passation de l’enfant</a:t>
            </a:r>
          </a:p>
          <a:p>
            <a:pPr marL="715963" lvl="1" indent="-354013">
              <a:buFont typeface="Courier New" panose="02070309020205020404" pitchFamily="49" charset="0"/>
              <a:buChar char="o"/>
            </a:pPr>
            <a:r>
              <a:rPr lang="fr-CH" sz="1400" dirty="0" smtClean="0"/>
              <a:t>si l’on est en présence d’une situation très conflictuelle entre les parents,</a:t>
            </a:r>
          </a:p>
          <a:p>
            <a:pPr marL="715963" lvl="1" indent="-354013">
              <a:buFont typeface="Courier New" panose="02070309020205020404" pitchFamily="49" charset="0"/>
              <a:buChar char="o"/>
            </a:pPr>
            <a:r>
              <a:rPr lang="fr-CH" sz="1400" dirty="0" smtClean="0"/>
              <a:t>si l’accompagnement lors de l’exercice du droit de visite exige un suivi étroit.</a:t>
            </a:r>
          </a:p>
          <a:p>
            <a:pPr marL="528638" lvl="1" indent="-171450">
              <a:buFont typeface="Courier New" panose="02070309020205020404" pitchFamily="49" charset="0"/>
              <a:buChar char="o"/>
            </a:pPr>
            <a:endParaRPr lang="fr-CH" sz="1400" dirty="0" smtClean="0"/>
          </a:p>
          <a:p>
            <a:pPr>
              <a:tabLst>
                <a:tab pos="10944225" algn="r"/>
              </a:tabLst>
            </a:pPr>
            <a:endParaRPr lang="fr-CH" sz="1400" dirty="0"/>
          </a:p>
        </p:txBody>
      </p:sp>
      <p:sp>
        <p:nvSpPr>
          <p:cNvPr id="6" name="Foliennummernplatzhalter 5">
            <a:extLst>
              <a:ext uri="{FF2B5EF4-FFF2-40B4-BE49-F238E27FC236}">
                <a16:creationId xmlns:a16="http://schemas.microsoft.com/office/drawing/2014/main" id="{1EBB3F41-2068-480C-A9D4-68395196A531}"/>
              </a:ext>
            </a:extLst>
          </p:cNvPr>
          <p:cNvSpPr>
            <a:spLocks noGrp="1"/>
          </p:cNvSpPr>
          <p:nvPr>
            <p:ph type="sldNum" sz="quarter" idx="12"/>
          </p:nvPr>
        </p:nvSpPr>
        <p:spPr/>
        <p:txBody>
          <a:bodyPr/>
          <a:lstStyle/>
          <a:p>
            <a:fld id="{442AD375-037F-43D0-B059-5172DA06796A}" type="slidenum">
              <a:rPr lang="de-CH" smtClean="0"/>
              <a:pPr/>
              <a:t>6</a:t>
            </a:fld>
            <a:endParaRPr lang="de-CH" dirty="0"/>
          </a:p>
        </p:txBody>
      </p:sp>
    </p:spTree>
    <p:extLst>
      <p:ext uri="{BB962C8B-B14F-4D97-AF65-F5344CB8AC3E}">
        <p14:creationId xmlns:p14="http://schemas.microsoft.com/office/powerpoint/2010/main" val="2487302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836711"/>
            <a:ext cx="10983913" cy="1148557"/>
          </a:xfrm>
        </p:spPr>
        <p:txBody>
          <a:bodyPr/>
          <a:lstStyle/>
          <a:p>
            <a:r>
              <a:rPr lang="fr-CH" dirty="0" smtClean="0"/>
              <a:t>Délimitations entre l’encadrement familial socio-pédagogique (ESP) et d’autres prestations</a:t>
            </a:r>
            <a:endParaRPr lang="fr-CH" dirty="0"/>
          </a:p>
        </p:txBody>
      </p:sp>
      <p:sp>
        <p:nvSpPr>
          <p:cNvPr id="3" name="Inhaltsplatzhalter 2"/>
          <p:cNvSpPr>
            <a:spLocks noGrp="1"/>
          </p:cNvSpPr>
          <p:nvPr>
            <p:ph idx="1"/>
          </p:nvPr>
        </p:nvSpPr>
        <p:spPr>
          <a:xfrm>
            <a:off x="838200" y="2122330"/>
            <a:ext cx="10983913" cy="4403014"/>
          </a:xfrm>
        </p:spPr>
        <p:txBody>
          <a:bodyPr/>
          <a:lstStyle/>
          <a:p>
            <a:r>
              <a:rPr lang="fr-CH" dirty="0" smtClean="0"/>
              <a:t>L’ESP par rapport au droit de visite:</a:t>
            </a:r>
          </a:p>
          <a:p>
            <a:pPr marL="457200" indent="-457200">
              <a:buFontTx/>
              <a:buChar char="-"/>
            </a:pPr>
            <a:r>
              <a:rPr lang="fr-CH" dirty="0" smtClean="0"/>
              <a:t>Gestion des conflits – travail de développement</a:t>
            </a:r>
          </a:p>
          <a:p>
            <a:r>
              <a:rPr lang="fr-CH" dirty="0" smtClean="0"/>
              <a:t>L’ESP par rapport au suivi post-résidentiel: </a:t>
            </a:r>
          </a:p>
          <a:p>
            <a:pPr marL="457200" indent="-457200">
              <a:buFontTx/>
              <a:buChar char="-"/>
            </a:pPr>
            <a:r>
              <a:rPr lang="fr-CH" dirty="0" smtClean="0"/>
              <a:t>Le suivi post-résidentiel, de par son caractère ouvert, peut intégrer des éléments propres à l’ESP mais aussi d’autres prestations.</a:t>
            </a:r>
          </a:p>
          <a:p>
            <a:r>
              <a:rPr lang="fr-CH" dirty="0" smtClean="0"/>
              <a:t>L’ESP par rapport à l’accompagnement social: </a:t>
            </a:r>
          </a:p>
          <a:p>
            <a:pPr marL="457200" indent="-457200">
              <a:buFontTx/>
              <a:buChar char="-"/>
            </a:pPr>
            <a:r>
              <a:rPr lang="fr-CH" dirty="0" smtClean="0"/>
              <a:t>Soutien concret pour gérer le quotidien</a:t>
            </a:r>
          </a:p>
          <a:p>
            <a:r>
              <a:rPr lang="fr-CH" dirty="0" smtClean="0"/>
              <a:t>L’ESP par rapport au coaching d’une ou d’un jeune:</a:t>
            </a:r>
          </a:p>
          <a:p>
            <a:r>
              <a:rPr lang="fr-CH" dirty="0" smtClean="0"/>
              <a:t>-    La prestation se concentre sur la ou le jeune.</a:t>
            </a:r>
            <a:endParaRPr lang="fr-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7</a:t>
            </a:fld>
            <a:endParaRPr lang="de-CH" dirty="0"/>
          </a:p>
        </p:txBody>
      </p:sp>
    </p:spTree>
    <p:extLst>
      <p:ext uri="{BB962C8B-B14F-4D97-AF65-F5344CB8AC3E}">
        <p14:creationId xmlns:p14="http://schemas.microsoft.com/office/powerpoint/2010/main" val="1956026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980728"/>
            <a:ext cx="11198721" cy="589310"/>
          </a:xfrm>
        </p:spPr>
        <p:txBody>
          <a:bodyPr/>
          <a:lstStyle/>
          <a:p>
            <a:r>
              <a:rPr lang="fr-CH" dirty="0" smtClean="0"/>
              <a:t>Intervention visant à placer un enfant - PPP</a:t>
            </a:r>
            <a:endParaRPr lang="fr-CH" dirty="0"/>
          </a:p>
        </p:txBody>
      </p:sp>
      <p:sp>
        <p:nvSpPr>
          <p:cNvPr id="3" name="Inhaltsplatzhalter 2"/>
          <p:cNvSpPr>
            <a:spLocks noGrp="1"/>
          </p:cNvSpPr>
          <p:nvPr>
            <p:ph idx="1"/>
          </p:nvPr>
        </p:nvSpPr>
        <p:spPr>
          <a:xfrm>
            <a:off x="623392" y="1690691"/>
            <a:ext cx="11198721" cy="4834654"/>
          </a:xfrm>
        </p:spPr>
        <p:txBody>
          <a:bodyPr/>
          <a:lstStyle/>
          <a:p>
            <a:r>
              <a:rPr lang="fr-CH" dirty="0" smtClean="0"/>
              <a:t>Des places dans des familles d’accueil appropriées sont fournies pour certains enfants, sur mandat des services chargés du placement (APEA, services sociaux), pour un séjour de longue durée. La prestation comprend </a:t>
            </a:r>
          </a:p>
          <a:p>
            <a:pPr marL="457200" indent="-457200">
              <a:buFont typeface="Arial" panose="020B0604020202020204" pitchFamily="34" charset="0"/>
              <a:buChar char="•"/>
            </a:pPr>
            <a:r>
              <a:rPr lang="fr-CH" dirty="0" smtClean="0"/>
              <a:t>la recherche de familles,</a:t>
            </a:r>
          </a:p>
          <a:p>
            <a:pPr marL="457200" indent="-457200">
              <a:buFont typeface="Arial" panose="020B0604020202020204" pitchFamily="34" charset="0"/>
              <a:buChar char="•"/>
            </a:pPr>
            <a:r>
              <a:rPr lang="fr-CH" dirty="0" smtClean="0"/>
              <a:t>le processus de qualification des familles intéressées et</a:t>
            </a:r>
          </a:p>
          <a:p>
            <a:pPr marL="457200" indent="-457200">
              <a:buFont typeface="Arial" panose="020B0604020202020204" pitchFamily="34" charset="0"/>
              <a:buChar char="•"/>
            </a:pPr>
            <a:r>
              <a:rPr lang="fr-CH" dirty="0" smtClean="0"/>
              <a:t>le placement d’un enfant: outre l’enquête (facultative) sur l’adéquation entre la famille retenue et un enfant déterminé à l’intention du service de placement, la prestation comprend aussi les contacts entre la famille et l’enfant ainsi que le processus d’acclimatation de ce dernier dans cette famille.</a:t>
            </a:r>
          </a:p>
          <a:p>
            <a:pPr marL="457200" indent="-457200">
              <a:buFont typeface="Wingdings" panose="05000000000000000000" pitchFamily="2" charset="2"/>
              <a:buChar char="Ø"/>
            </a:pPr>
            <a:r>
              <a:rPr lang="fr-CH" dirty="0" smtClean="0"/>
              <a:t>Il convient de tenir compte du risque de conflit de rôles du PPP.</a:t>
            </a:r>
          </a:p>
          <a:p>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8</a:t>
            </a:fld>
            <a:endParaRPr lang="de-CH" dirty="0"/>
          </a:p>
        </p:txBody>
      </p:sp>
    </p:spTree>
    <p:extLst>
      <p:ext uri="{BB962C8B-B14F-4D97-AF65-F5344CB8AC3E}">
        <p14:creationId xmlns:p14="http://schemas.microsoft.com/office/powerpoint/2010/main" val="528732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1071564"/>
            <a:ext cx="11414745" cy="619126"/>
          </a:xfrm>
        </p:spPr>
        <p:txBody>
          <a:bodyPr/>
          <a:lstStyle/>
          <a:p>
            <a:r>
              <a:rPr lang="fr-CH" dirty="0" smtClean="0"/>
              <a:t>Offres de type résidentiel réservées à un public spécifique</a:t>
            </a:r>
            <a:endParaRPr lang="fr-CH" dirty="0"/>
          </a:p>
        </p:txBody>
      </p:sp>
      <p:sp>
        <p:nvSpPr>
          <p:cNvPr id="3" name="Inhaltsplatzhalter 2"/>
          <p:cNvSpPr>
            <a:spLocks noGrp="1"/>
          </p:cNvSpPr>
          <p:nvPr>
            <p:ph idx="1"/>
          </p:nvPr>
        </p:nvSpPr>
        <p:spPr>
          <a:xfrm>
            <a:off x="479376" y="1852613"/>
            <a:ext cx="11342737" cy="4672731"/>
          </a:xfrm>
        </p:spPr>
        <p:txBody>
          <a:bodyPr/>
          <a:lstStyle/>
          <a:p>
            <a:r>
              <a:rPr lang="fr-CH" b="1" dirty="0" smtClean="0"/>
              <a:t>Suivi intensif dans le cadre d’un placement résidentiel:</a:t>
            </a:r>
          </a:p>
          <a:p>
            <a:pPr marL="457200" indent="-457200">
              <a:buFontTx/>
              <a:buChar char="-"/>
            </a:pPr>
            <a:r>
              <a:rPr lang="fr-CH" dirty="0" smtClean="0"/>
              <a:t>L’institution aménage le cadre en fonction des besoins de l’enfant (groupe, site, familles d’accueil). </a:t>
            </a:r>
          </a:p>
          <a:p>
            <a:endParaRPr lang="fr-CH" sz="1800" dirty="0" smtClean="0"/>
          </a:p>
          <a:p>
            <a:r>
              <a:rPr lang="fr-CH" b="1" dirty="0" smtClean="0"/>
              <a:t>Cadres individuels: </a:t>
            </a:r>
          </a:p>
          <a:p>
            <a:pPr marL="457200" indent="-457200">
              <a:buFontTx/>
              <a:buChar char="-"/>
            </a:pPr>
            <a:r>
              <a:rPr lang="fr-CH" dirty="0" smtClean="0"/>
              <a:t>Le coefficient d’encadrement est plus élevé dans le cadre de la prestation en milieu ouvert/pour une longue durée.</a:t>
            </a:r>
          </a:p>
          <a:p>
            <a:endParaRPr lang="fr-CH" sz="1800" dirty="0" smtClean="0"/>
          </a:p>
          <a:p>
            <a:r>
              <a:rPr lang="fr-CH" b="1" dirty="0" smtClean="0"/>
              <a:t>Très petits groupes:</a:t>
            </a:r>
          </a:p>
          <a:p>
            <a:r>
              <a:rPr lang="fr-CH" dirty="0" smtClean="0"/>
              <a:t>- Sites accueillant deux à cinq enfants ou jeunes</a:t>
            </a:r>
            <a:endParaRPr lang="fr-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9</a:t>
            </a:fld>
            <a:endParaRPr lang="de-CH" dirty="0"/>
          </a:p>
        </p:txBody>
      </p:sp>
    </p:spTree>
    <p:extLst>
      <p:ext uri="{BB962C8B-B14F-4D97-AF65-F5344CB8AC3E}">
        <p14:creationId xmlns:p14="http://schemas.microsoft.com/office/powerpoint/2010/main" val="99265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Kanton Bern">
      <a:dk1>
        <a:sysClr val="windowText" lastClr="000000"/>
      </a:dk1>
      <a:lt1>
        <a:sysClr val="window" lastClr="FFFFFF"/>
      </a:lt1>
      <a:dk2>
        <a:srgbClr val="63737B"/>
      </a:dk2>
      <a:lt2>
        <a:srgbClr val="B1B9BD"/>
      </a:lt2>
      <a:accent1>
        <a:srgbClr val="3C505A"/>
      </a:accent1>
      <a:accent2>
        <a:srgbClr val="96D7F0"/>
      </a:accent2>
      <a:accent3>
        <a:srgbClr val="A0C7A0"/>
      </a:accent3>
      <a:accent4>
        <a:srgbClr val="E1D2C6"/>
      </a:accent4>
      <a:accent5>
        <a:srgbClr val="644B41"/>
      </a:accent5>
      <a:accent6>
        <a:srgbClr val="EA161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Vorlage KJA (de).potx" id="{0A81F050-D7FA-41C3-884A-2AC4809A8252}" vid="{FF960BAC-8C1E-4E06-8EBA-E6AE30D30A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 Vorlage KJA (de)</Template>
  <TotalTime>0</TotalTime>
  <Words>1751</Words>
  <Application>Microsoft Office PowerPoint</Application>
  <PresentationFormat>Breitbild</PresentationFormat>
  <Paragraphs>220</Paragraphs>
  <Slides>24</Slides>
  <Notes>18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Courier New</vt:lpstr>
      <vt:lpstr>Symbol</vt:lpstr>
      <vt:lpstr>Wingdings</vt:lpstr>
      <vt:lpstr>Benutzerdefiniertes Design</vt:lpstr>
      <vt:lpstr>Partage d’expériences avec les commanditaires de prestations</vt:lpstr>
      <vt:lpstr>Buts de la rencontre</vt:lpstr>
      <vt:lpstr>Catalogue des prestations</vt:lpstr>
      <vt:lpstr>Catalogue des prestations</vt:lpstr>
      <vt:lpstr>Descriptif des prestations</vt:lpstr>
      <vt:lpstr>Combinaisons de prestations</vt:lpstr>
      <vt:lpstr>Délimitations entre l’encadrement familial socio-pédagogique (ESP) et d’autres prestations</vt:lpstr>
      <vt:lpstr>Intervention visant à placer un enfant - PPP</vt:lpstr>
      <vt:lpstr>Offres de type résidentiel réservées à un public spécifique</vt:lpstr>
      <vt:lpstr>Jeunes devant quitter les structures (care leavers)</vt:lpstr>
      <vt:lpstr>Préfinancement</vt:lpstr>
      <vt:lpstr>PowerPoint-Präsentation</vt:lpstr>
      <vt:lpstr>Participation aux coûts </vt:lpstr>
      <vt:lpstr>Exception prévue par l’article 24 LPEP</vt:lpstr>
      <vt:lpstr>Exception prévue par l’article 28 LPEP</vt:lpstr>
      <vt:lpstr>Financement des frais de traduction ou d’interprétation (FAQ)</vt:lpstr>
      <vt:lpstr>Financement d’une structure d’accueil de jour</vt:lpstr>
      <vt:lpstr>Compétence intercantonale (complément à la circulaire de la DSSI d’octobre 2020 envoyée par courriel)</vt:lpstr>
      <vt:lpstr>Décompte 2022 par l’OM des prestations des assurances sociales</vt:lpstr>
      <vt:lpstr>Foire aux questions (FAQ): questions et réponses concernant l’application de la LPEP</vt:lpstr>
      <vt:lpstr>APEA: projet «Optimo»</vt:lpstr>
      <vt:lpstr>Dabbawala</vt:lpstr>
      <vt:lpstr>Suite à donner / options</vt:lpstr>
      <vt:lpstr>Contact</vt:lpstr>
    </vt:vector>
  </TitlesOfParts>
  <Company>Kanton 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(maximal 2 Zeilen)</dc:title>
  <dc:creator>Allenbach Verena, JGK-KJA</dc:creator>
  <cp:lastModifiedBy>Lergier Laura, DIJ-KJA</cp:lastModifiedBy>
  <cp:revision>147</cp:revision>
  <cp:lastPrinted>2022-11-03T10:09:51Z</cp:lastPrinted>
  <dcterms:created xsi:type="dcterms:W3CDTF">2020-01-27T06:26:48Z</dcterms:created>
  <dcterms:modified xsi:type="dcterms:W3CDTF">2022-11-28T14:11:06Z</dcterms:modified>
</cp:coreProperties>
</file>